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handoutMasterIdLst>
    <p:handoutMasterId r:id="rId33"/>
  </p:handoutMasterIdLst>
  <p:sldIdLst>
    <p:sldId id="259" r:id="rId3"/>
    <p:sldId id="311" r:id="rId4"/>
    <p:sldId id="312" r:id="rId5"/>
    <p:sldId id="290" r:id="rId6"/>
    <p:sldId id="261" r:id="rId7"/>
    <p:sldId id="314" r:id="rId8"/>
    <p:sldId id="269" r:id="rId9"/>
    <p:sldId id="270" r:id="rId10"/>
    <p:sldId id="271" r:id="rId11"/>
    <p:sldId id="273" r:id="rId12"/>
    <p:sldId id="272" r:id="rId13"/>
    <p:sldId id="313" r:id="rId14"/>
    <p:sldId id="303" r:id="rId15"/>
    <p:sldId id="304" r:id="rId16"/>
    <p:sldId id="305" r:id="rId17"/>
    <p:sldId id="306" r:id="rId18"/>
    <p:sldId id="307" r:id="rId19"/>
    <p:sldId id="308" r:id="rId20"/>
    <p:sldId id="281" r:id="rId21"/>
    <p:sldId id="282" r:id="rId22"/>
    <p:sldId id="283" r:id="rId23"/>
    <p:sldId id="284" r:id="rId24"/>
    <p:sldId id="285" r:id="rId25"/>
    <p:sldId id="292" r:id="rId26"/>
    <p:sldId id="316" r:id="rId27"/>
    <p:sldId id="317" r:id="rId28"/>
    <p:sldId id="318" r:id="rId29"/>
    <p:sldId id="289" r:id="rId30"/>
    <p:sldId id="286" r:id="rId31"/>
  </p:sldIdLst>
  <p:sldSz cx="9144000" cy="6858000" type="screen4x3"/>
  <p:notesSz cx="7315200" cy="9601200"/>
  <p:defaultTextStyle>
    <a:defPPr>
      <a:defRPr lang="en-US"/>
    </a:defPPr>
    <a:lvl1pPr algn="ctr" rtl="0" fontAlgn="base">
      <a:spcBef>
        <a:spcPct val="20000"/>
      </a:spcBef>
      <a:spcAft>
        <a:spcPct val="0"/>
      </a:spcAft>
      <a:defRPr sz="3200" b="1" kern="1200">
        <a:solidFill>
          <a:schemeClr val="tx1"/>
        </a:solidFill>
        <a:latin typeface="Humanst521 BT" pitchFamily="34" charset="0"/>
        <a:ea typeface="+mn-ea"/>
        <a:cs typeface="+mn-cs"/>
      </a:defRPr>
    </a:lvl1pPr>
    <a:lvl2pPr marL="457200" algn="ctr" rtl="0" fontAlgn="base">
      <a:spcBef>
        <a:spcPct val="20000"/>
      </a:spcBef>
      <a:spcAft>
        <a:spcPct val="0"/>
      </a:spcAft>
      <a:defRPr sz="3200" b="1" kern="1200">
        <a:solidFill>
          <a:schemeClr val="tx1"/>
        </a:solidFill>
        <a:latin typeface="Humanst521 BT" pitchFamily="34" charset="0"/>
        <a:ea typeface="+mn-ea"/>
        <a:cs typeface="+mn-cs"/>
      </a:defRPr>
    </a:lvl2pPr>
    <a:lvl3pPr marL="914400" algn="ctr" rtl="0" fontAlgn="base">
      <a:spcBef>
        <a:spcPct val="20000"/>
      </a:spcBef>
      <a:spcAft>
        <a:spcPct val="0"/>
      </a:spcAft>
      <a:defRPr sz="3200" b="1" kern="1200">
        <a:solidFill>
          <a:schemeClr val="tx1"/>
        </a:solidFill>
        <a:latin typeface="Humanst521 BT" pitchFamily="34" charset="0"/>
        <a:ea typeface="+mn-ea"/>
        <a:cs typeface="+mn-cs"/>
      </a:defRPr>
    </a:lvl3pPr>
    <a:lvl4pPr marL="1371600" algn="ctr" rtl="0" fontAlgn="base">
      <a:spcBef>
        <a:spcPct val="20000"/>
      </a:spcBef>
      <a:spcAft>
        <a:spcPct val="0"/>
      </a:spcAft>
      <a:defRPr sz="3200" b="1" kern="1200">
        <a:solidFill>
          <a:schemeClr val="tx1"/>
        </a:solidFill>
        <a:latin typeface="Humanst521 BT" pitchFamily="34" charset="0"/>
        <a:ea typeface="+mn-ea"/>
        <a:cs typeface="+mn-cs"/>
      </a:defRPr>
    </a:lvl4pPr>
    <a:lvl5pPr marL="1828800" algn="ctr" rtl="0" fontAlgn="base">
      <a:spcBef>
        <a:spcPct val="20000"/>
      </a:spcBef>
      <a:spcAft>
        <a:spcPct val="0"/>
      </a:spcAft>
      <a:defRPr sz="3200" b="1" kern="1200">
        <a:solidFill>
          <a:schemeClr val="tx1"/>
        </a:solidFill>
        <a:latin typeface="Humanst521 BT" pitchFamily="34" charset="0"/>
        <a:ea typeface="+mn-ea"/>
        <a:cs typeface="+mn-cs"/>
      </a:defRPr>
    </a:lvl5pPr>
    <a:lvl6pPr marL="2286000" algn="l" defTabSz="914400" rtl="0" eaLnBrk="1" latinLnBrk="0" hangingPunct="1">
      <a:defRPr sz="3200" b="1" kern="1200">
        <a:solidFill>
          <a:schemeClr val="tx1"/>
        </a:solidFill>
        <a:latin typeface="Humanst521 BT" pitchFamily="34" charset="0"/>
        <a:ea typeface="+mn-ea"/>
        <a:cs typeface="+mn-cs"/>
      </a:defRPr>
    </a:lvl6pPr>
    <a:lvl7pPr marL="2743200" algn="l" defTabSz="914400" rtl="0" eaLnBrk="1" latinLnBrk="0" hangingPunct="1">
      <a:defRPr sz="3200" b="1" kern="1200">
        <a:solidFill>
          <a:schemeClr val="tx1"/>
        </a:solidFill>
        <a:latin typeface="Humanst521 BT" pitchFamily="34" charset="0"/>
        <a:ea typeface="+mn-ea"/>
        <a:cs typeface="+mn-cs"/>
      </a:defRPr>
    </a:lvl7pPr>
    <a:lvl8pPr marL="3200400" algn="l" defTabSz="914400" rtl="0" eaLnBrk="1" latinLnBrk="0" hangingPunct="1">
      <a:defRPr sz="3200" b="1" kern="1200">
        <a:solidFill>
          <a:schemeClr val="tx1"/>
        </a:solidFill>
        <a:latin typeface="Humanst521 BT" pitchFamily="34" charset="0"/>
        <a:ea typeface="+mn-ea"/>
        <a:cs typeface="+mn-cs"/>
      </a:defRPr>
    </a:lvl8pPr>
    <a:lvl9pPr marL="3657600" algn="l" defTabSz="914400" rtl="0" eaLnBrk="1" latinLnBrk="0" hangingPunct="1">
      <a:defRPr sz="3200" b="1" kern="1200">
        <a:solidFill>
          <a:schemeClr val="tx1"/>
        </a:solidFill>
        <a:latin typeface="Humanst521 B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0099FF"/>
    <a:srgbClr val="EAEAEA"/>
    <a:srgbClr val="FFFF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3" autoAdjust="0"/>
    <p:restoredTop sz="94640" autoAdjust="0"/>
  </p:normalViewPr>
  <p:slideViewPr>
    <p:cSldViewPr>
      <p:cViewPr varScale="1">
        <p:scale>
          <a:sx n="104" d="100"/>
          <a:sy n="104" d="100"/>
        </p:scale>
        <p:origin x="-180" y="-84"/>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2016"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837" tIns="47418" rIns="94837" bIns="47418" numCol="1" anchor="t" anchorCtr="0" compatLnSpc="1">
            <a:prstTxWarp prst="textNoShape">
              <a:avLst/>
            </a:prstTxWarp>
          </a:bodyPr>
          <a:lstStyle>
            <a:lvl1pPr algn="l" defTabSz="946150" eaLnBrk="0" hangingPunct="0">
              <a:spcBef>
                <a:spcPct val="0"/>
              </a:spcBef>
              <a:defRPr sz="1200" b="0">
                <a:latin typeface="Times New Roman" pitchFamily="18" charset="0"/>
              </a:defRPr>
            </a:lvl1pPr>
          </a:lstStyle>
          <a:p>
            <a:endParaRPr lang="en-US"/>
          </a:p>
        </p:txBody>
      </p:sp>
      <p:sp>
        <p:nvSpPr>
          <p:cNvPr id="188419"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4837" tIns="47418" rIns="94837" bIns="47418" numCol="1" anchor="t" anchorCtr="0" compatLnSpc="1">
            <a:prstTxWarp prst="textNoShape">
              <a:avLst/>
            </a:prstTxWarp>
          </a:bodyPr>
          <a:lstStyle>
            <a:lvl1pPr algn="r" defTabSz="946150" eaLnBrk="0" hangingPunct="0">
              <a:spcBef>
                <a:spcPct val="0"/>
              </a:spcBef>
              <a:defRPr sz="1200" b="0">
                <a:latin typeface="Times New Roman" pitchFamily="18" charset="0"/>
              </a:defRPr>
            </a:lvl1pPr>
          </a:lstStyle>
          <a:p>
            <a:endParaRPr lang="en-US"/>
          </a:p>
        </p:txBody>
      </p:sp>
      <p:sp>
        <p:nvSpPr>
          <p:cNvPr id="188420"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4837" tIns="47418" rIns="94837" bIns="47418" numCol="1" anchor="b" anchorCtr="0" compatLnSpc="1">
            <a:prstTxWarp prst="textNoShape">
              <a:avLst/>
            </a:prstTxWarp>
          </a:bodyPr>
          <a:lstStyle>
            <a:lvl1pPr algn="l" defTabSz="946150" eaLnBrk="0" hangingPunct="0">
              <a:spcBef>
                <a:spcPct val="0"/>
              </a:spcBef>
              <a:defRPr sz="1200" b="0">
                <a:latin typeface="Times New Roman" pitchFamily="18" charset="0"/>
              </a:defRPr>
            </a:lvl1pPr>
          </a:lstStyle>
          <a:p>
            <a:endParaRPr lang="en-US"/>
          </a:p>
        </p:txBody>
      </p:sp>
      <p:sp>
        <p:nvSpPr>
          <p:cNvPr id="188421"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4837" tIns="47418" rIns="94837" bIns="47418" numCol="1" anchor="b" anchorCtr="0" compatLnSpc="1">
            <a:prstTxWarp prst="textNoShape">
              <a:avLst/>
            </a:prstTxWarp>
          </a:bodyPr>
          <a:lstStyle>
            <a:lvl1pPr algn="r" defTabSz="946150" eaLnBrk="0" hangingPunct="0">
              <a:spcBef>
                <a:spcPct val="0"/>
              </a:spcBef>
              <a:defRPr sz="1200" b="0">
                <a:latin typeface="Times New Roman" pitchFamily="18" charset="0"/>
              </a:defRPr>
            </a:lvl1pPr>
          </a:lstStyle>
          <a:p>
            <a:fld id="{5FBC0C93-C353-4D24-BFE1-714B1321716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lvl1pPr algn="l" defTabSz="966788" eaLnBrk="0" hangingPunct="0">
              <a:spcBef>
                <a:spcPct val="0"/>
              </a:spcBef>
              <a:defRPr sz="1200" b="0">
                <a:latin typeface="Times New Roman" pitchFamily="18" charset="0"/>
              </a:defRPr>
            </a:lvl1pPr>
          </a:lstStyle>
          <a:p>
            <a:endParaRPr lang="en-US"/>
          </a:p>
        </p:txBody>
      </p:sp>
      <p:sp>
        <p:nvSpPr>
          <p:cNvPr id="97283"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lvl1pPr algn="r" defTabSz="966788" eaLnBrk="0" hangingPunct="0">
              <a:spcBef>
                <a:spcPct val="0"/>
              </a:spcBef>
              <a:defRPr sz="1200" b="0">
                <a:latin typeface="Times New Roman" pitchFamily="18" charset="0"/>
              </a:defRPr>
            </a:lvl1pPr>
          </a:lstStyle>
          <a:p>
            <a:endParaRPr lang="en-US"/>
          </a:p>
        </p:txBody>
      </p:sp>
      <p:sp>
        <p:nvSpPr>
          <p:cNvPr id="9728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97285"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7286"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39" tIns="48320" rIns="96639" bIns="48320" numCol="1" anchor="b" anchorCtr="0" compatLnSpc="1">
            <a:prstTxWarp prst="textNoShape">
              <a:avLst/>
            </a:prstTxWarp>
          </a:bodyPr>
          <a:lstStyle>
            <a:lvl1pPr algn="l" defTabSz="966788" eaLnBrk="0" hangingPunct="0">
              <a:spcBef>
                <a:spcPct val="0"/>
              </a:spcBef>
              <a:defRPr sz="1200" b="0">
                <a:latin typeface="Times New Roman" pitchFamily="18" charset="0"/>
              </a:defRPr>
            </a:lvl1pPr>
          </a:lstStyle>
          <a:p>
            <a:endParaRPr lang="en-US"/>
          </a:p>
        </p:txBody>
      </p:sp>
      <p:sp>
        <p:nvSpPr>
          <p:cNvPr id="97287"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39" tIns="48320" rIns="96639" bIns="48320" numCol="1" anchor="b" anchorCtr="0" compatLnSpc="1">
            <a:prstTxWarp prst="textNoShape">
              <a:avLst/>
            </a:prstTxWarp>
          </a:bodyPr>
          <a:lstStyle>
            <a:lvl1pPr algn="r" defTabSz="966788" eaLnBrk="0" hangingPunct="0">
              <a:spcBef>
                <a:spcPct val="0"/>
              </a:spcBef>
              <a:defRPr sz="1200" b="0">
                <a:latin typeface="Times New Roman" pitchFamily="18" charset="0"/>
              </a:defRPr>
            </a:lvl1pPr>
          </a:lstStyle>
          <a:p>
            <a:fld id="{41FA7046-D1F1-4AED-AB0D-C93373D5B05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uses in the home:</a:t>
            </a:r>
          </a:p>
          <a:p>
            <a:pPr>
              <a:buFontTx/>
              <a:buChar char="-"/>
            </a:pPr>
            <a:r>
              <a:rPr lang="en-US" dirty="0" smtClean="0"/>
              <a:t>Pool heating (not eligible for incentive)</a:t>
            </a:r>
          </a:p>
          <a:p>
            <a:pPr>
              <a:buFontTx/>
              <a:buChar char="-"/>
            </a:pPr>
            <a:r>
              <a:rPr lang="en-US" baseline="0" dirty="0" smtClean="0"/>
              <a:t> Domestic hot water (sinks, showers, laundry, dishwasher)</a:t>
            </a:r>
          </a:p>
          <a:p>
            <a:pPr>
              <a:buFontTx/>
              <a:buChar char="-"/>
            </a:pPr>
            <a:r>
              <a:rPr lang="en-US" baseline="0" dirty="0" smtClean="0"/>
              <a:t>Radiant space heating</a:t>
            </a:r>
          </a:p>
          <a:p>
            <a:pPr>
              <a:buFontTx/>
              <a:buNone/>
            </a:pPr>
            <a:endParaRPr lang="en-US" dirty="0"/>
          </a:p>
        </p:txBody>
      </p:sp>
      <p:sp>
        <p:nvSpPr>
          <p:cNvPr id="4" name="Slide Number Placeholder 3"/>
          <p:cNvSpPr>
            <a:spLocks noGrp="1"/>
          </p:cNvSpPr>
          <p:nvPr>
            <p:ph type="sldNum" sz="quarter" idx="10"/>
          </p:nvPr>
        </p:nvSpPr>
        <p:spPr/>
        <p:txBody>
          <a:bodyPr/>
          <a:lstStyle/>
          <a:p>
            <a:fld id="{41FA7046-D1F1-4AED-AB0D-C93373D5B059}"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Weigh</a:t>
            </a:r>
            <a:r>
              <a:rPr lang="en-US" baseline="0" dirty="0" smtClean="0"/>
              <a:t> less than 5 lbs./sq. ft. roof loading</a:t>
            </a:r>
            <a:endParaRPr lang="en-US" dirty="0"/>
          </a:p>
        </p:txBody>
      </p:sp>
      <p:sp>
        <p:nvSpPr>
          <p:cNvPr id="4" name="Slide Number Placeholder 3"/>
          <p:cNvSpPr>
            <a:spLocks noGrp="1"/>
          </p:cNvSpPr>
          <p:nvPr>
            <p:ph type="sldNum" sz="quarter" idx="10"/>
          </p:nvPr>
        </p:nvSpPr>
        <p:spPr/>
        <p:txBody>
          <a:bodyPr/>
          <a:lstStyle/>
          <a:p>
            <a:fld id="{41FA7046-D1F1-4AED-AB0D-C93373D5B059}"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Manufactured in China.</a:t>
            </a:r>
            <a:r>
              <a:rPr lang="en-US" baseline="0" dirty="0" smtClean="0"/>
              <a:t>  Most appropriate for cold climates.</a:t>
            </a:r>
            <a:endParaRPr lang="en-US" dirty="0"/>
          </a:p>
        </p:txBody>
      </p:sp>
      <p:sp>
        <p:nvSpPr>
          <p:cNvPr id="4" name="Slide Number Placeholder 3"/>
          <p:cNvSpPr>
            <a:spLocks noGrp="1"/>
          </p:cNvSpPr>
          <p:nvPr>
            <p:ph type="sldNum" sz="quarter" idx="10"/>
          </p:nvPr>
        </p:nvSpPr>
        <p:spPr/>
        <p:txBody>
          <a:bodyPr/>
          <a:lstStyle/>
          <a:p>
            <a:fld id="{41FA7046-D1F1-4AED-AB0D-C93373D5B059}"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 the payback in about 13 years, but</a:t>
            </a:r>
            <a:r>
              <a:rPr lang="en-US" baseline="0" dirty="0" smtClean="0"/>
              <a:t> there is a continued savings of over $7000 for the life of the system.  Based on a 25 year life, the homeowner will see a cost per </a:t>
            </a:r>
            <a:r>
              <a:rPr lang="en-US" baseline="0" dirty="0" err="1" smtClean="0"/>
              <a:t>therm</a:t>
            </a:r>
            <a:r>
              <a:rPr lang="en-US" baseline="0" dirty="0" smtClean="0"/>
              <a:t> of $1.14, already less than the 2008 average of $1.36/therm.</a:t>
            </a:r>
            <a:endParaRPr lang="en-US" dirty="0"/>
          </a:p>
        </p:txBody>
      </p:sp>
      <p:sp>
        <p:nvSpPr>
          <p:cNvPr id="4" name="Slide Number Placeholder 3"/>
          <p:cNvSpPr>
            <a:spLocks noGrp="1"/>
          </p:cNvSpPr>
          <p:nvPr>
            <p:ph type="sldNum" sz="quarter" idx="10"/>
          </p:nvPr>
        </p:nvSpPr>
        <p:spPr/>
        <p:txBody>
          <a:bodyPr/>
          <a:lstStyle/>
          <a:p>
            <a:fld id="{41FA7046-D1F1-4AED-AB0D-C93373D5B059}"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 the payback in about 7 years, but</a:t>
            </a:r>
            <a:r>
              <a:rPr lang="en-US" baseline="0" dirty="0" smtClean="0"/>
              <a:t> there is a continued savings of over $15000 for the life of the system.  Based on a 25 year life, the homeowner will see a cost per kWh of $0.05, already less than the 2008 average of $0.15/kWh.</a:t>
            </a:r>
          </a:p>
          <a:p>
            <a:endParaRPr lang="en-US" baseline="0" dirty="0" smtClean="0"/>
          </a:p>
          <a:p>
            <a:r>
              <a:rPr lang="en-US" baseline="0" dirty="0" smtClean="0"/>
              <a:t>Propane systems will have similar economics to electric displacing systems.</a:t>
            </a:r>
            <a:endParaRPr lang="en-US" dirty="0"/>
          </a:p>
        </p:txBody>
      </p:sp>
      <p:sp>
        <p:nvSpPr>
          <p:cNvPr id="4" name="Slide Number Placeholder 3"/>
          <p:cNvSpPr>
            <a:spLocks noGrp="1"/>
          </p:cNvSpPr>
          <p:nvPr>
            <p:ph type="sldNum" sz="quarter" idx="10"/>
          </p:nvPr>
        </p:nvSpPr>
        <p:spPr/>
        <p:txBody>
          <a:bodyPr/>
          <a:lstStyle/>
          <a:p>
            <a:fld id="{41FA7046-D1F1-4AED-AB0D-C93373D5B059}"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discuss the systems types, it trends from simple</a:t>
            </a:r>
            <a:r>
              <a:rPr lang="en-US" baseline="0" dirty="0" smtClean="0"/>
              <a:t> to more complicated, and likewise from less expensive to more expensive.</a:t>
            </a:r>
          </a:p>
          <a:p>
            <a:endParaRPr lang="en-US" baseline="0" dirty="0" smtClean="0"/>
          </a:p>
          <a:p>
            <a:r>
              <a:rPr lang="en-US" baseline="0" dirty="0" smtClean="0"/>
              <a:t>ICS = Integrated collector and storage</a:t>
            </a:r>
          </a:p>
          <a:p>
            <a:endParaRPr lang="en-US" baseline="0" dirty="0" smtClean="0"/>
          </a:p>
          <a:p>
            <a:r>
              <a:rPr lang="en-US" baseline="0" dirty="0" smtClean="0"/>
              <a:t>No pump, water moves through system due to draw of hot water from the home</a:t>
            </a:r>
          </a:p>
          <a:p>
            <a:r>
              <a:rPr lang="en-US" baseline="0" dirty="0" smtClean="0"/>
              <a:t>Freeze protection = thermal mass</a:t>
            </a:r>
          </a:p>
          <a:p>
            <a:r>
              <a:rPr lang="en-US" baseline="0" dirty="0" smtClean="0"/>
              <a:t>Lower performance system appropriate for household with smaller hot water load</a:t>
            </a:r>
          </a:p>
        </p:txBody>
      </p:sp>
      <p:sp>
        <p:nvSpPr>
          <p:cNvPr id="4" name="Slide Number Placeholder 3"/>
          <p:cNvSpPr>
            <a:spLocks noGrp="1"/>
          </p:cNvSpPr>
          <p:nvPr>
            <p:ph type="sldNum" sz="quarter" idx="10"/>
          </p:nvPr>
        </p:nvSpPr>
        <p:spPr/>
        <p:txBody>
          <a:bodyPr/>
          <a:lstStyle/>
          <a:p>
            <a:fld id="{41FA7046-D1F1-4AED-AB0D-C93373D5B059}"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pump – water</a:t>
            </a:r>
            <a:r>
              <a:rPr lang="en-US" baseline="0" dirty="0" smtClean="0"/>
              <a:t> moves through tank based on household hot water draw</a:t>
            </a:r>
          </a:p>
          <a:p>
            <a:r>
              <a:rPr lang="en-US" baseline="0" dirty="0" smtClean="0"/>
              <a:t>Collectors have propylene glycol (anti-freeze) which circulates in a closed loop with heat exchanger in the tank</a:t>
            </a:r>
          </a:p>
          <a:p>
            <a:endParaRPr lang="en-US" dirty="0"/>
          </a:p>
        </p:txBody>
      </p:sp>
      <p:sp>
        <p:nvSpPr>
          <p:cNvPr id="4" name="Slide Number Placeholder 3"/>
          <p:cNvSpPr>
            <a:spLocks noGrp="1"/>
          </p:cNvSpPr>
          <p:nvPr>
            <p:ph type="sldNum" sz="quarter" idx="10"/>
          </p:nvPr>
        </p:nvSpPr>
        <p:spPr/>
        <p:txBody>
          <a:bodyPr/>
          <a:lstStyle/>
          <a:p>
            <a:fld id="{41FA7046-D1F1-4AED-AB0D-C93373D5B059}"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 a pump – this</a:t>
            </a:r>
            <a:r>
              <a:rPr lang="en-US" baseline="0" dirty="0" smtClean="0"/>
              <a:t> system is only allowed in our program in areas along the coast</a:t>
            </a:r>
          </a:p>
          <a:p>
            <a:r>
              <a:rPr lang="en-US" baseline="0" dirty="0" smtClean="0"/>
              <a:t>The water that comes out of the tap is the water which moves through the collector</a:t>
            </a:r>
          </a:p>
          <a:p>
            <a:r>
              <a:rPr lang="en-US" baseline="0" dirty="0" smtClean="0"/>
              <a:t>Not as reliable for freeze protection</a:t>
            </a:r>
            <a:endParaRPr lang="en-US" dirty="0"/>
          </a:p>
        </p:txBody>
      </p:sp>
      <p:sp>
        <p:nvSpPr>
          <p:cNvPr id="4" name="Slide Number Placeholder 3"/>
          <p:cNvSpPr>
            <a:spLocks noGrp="1"/>
          </p:cNvSpPr>
          <p:nvPr>
            <p:ph type="sldNum" sz="quarter" idx="10"/>
          </p:nvPr>
        </p:nvSpPr>
        <p:spPr/>
        <p:txBody>
          <a:bodyPr/>
          <a:lstStyle/>
          <a:p>
            <a:fld id="{41FA7046-D1F1-4AED-AB0D-C93373D5B059}"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 pump – propylene glycol (anti-freeze) moves through the closed loop system: through the collector and heat exchanger</a:t>
            </a:r>
            <a:endParaRPr lang="en-US" dirty="0"/>
          </a:p>
        </p:txBody>
      </p:sp>
      <p:sp>
        <p:nvSpPr>
          <p:cNvPr id="4" name="Slide Number Placeholder 3"/>
          <p:cNvSpPr>
            <a:spLocks noGrp="1"/>
          </p:cNvSpPr>
          <p:nvPr>
            <p:ph type="sldNum" sz="quarter" idx="10"/>
          </p:nvPr>
        </p:nvSpPr>
        <p:spPr/>
        <p:txBody>
          <a:bodyPr/>
          <a:lstStyle/>
          <a:p>
            <a:fld id="{41FA7046-D1F1-4AED-AB0D-C93373D5B059}"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 pump – addresses two major concerns of freezing</a:t>
            </a:r>
            <a:r>
              <a:rPr lang="en-US" baseline="0" dirty="0" smtClean="0"/>
              <a:t> and overheating by draining the fluid from the collector when it is too cold or too hot.</a:t>
            </a:r>
          </a:p>
          <a:p>
            <a:r>
              <a:rPr lang="en-US" baseline="0" dirty="0" smtClean="0"/>
              <a:t>At the end of each day, the pump shuts down, fluid naturally drains into the </a:t>
            </a:r>
            <a:r>
              <a:rPr lang="en-US" baseline="0" dirty="0" err="1" smtClean="0"/>
              <a:t>drainback</a:t>
            </a:r>
            <a:r>
              <a:rPr lang="en-US" baseline="0" dirty="0" smtClean="0"/>
              <a:t> tank.  No fluid is in the collector and therefore it can’t freeze at night.  During the day, if the desired temperature is reached in the storage tank, then the pump shuts off and the fluid is drained from the collector – this prevents “super-heating” of the fluid which could damage the system.</a:t>
            </a:r>
            <a:endParaRPr lang="en-US" dirty="0"/>
          </a:p>
        </p:txBody>
      </p:sp>
      <p:sp>
        <p:nvSpPr>
          <p:cNvPr id="4" name="Slide Number Placeholder 3"/>
          <p:cNvSpPr>
            <a:spLocks noGrp="1"/>
          </p:cNvSpPr>
          <p:nvPr>
            <p:ph type="sldNum" sz="quarter" idx="10"/>
          </p:nvPr>
        </p:nvSpPr>
        <p:spPr/>
        <p:txBody>
          <a:bodyPr/>
          <a:lstStyle/>
          <a:p>
            <a:fld id="{41FA7046-D1F1-4AED-AB0D-C93373D5B059}"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eligible for incentives, because</a:t>
            </a:r>
            <a:r>
              <a:rPr lang="en-US" baseline="0" dirty="0" smtClean="0"/>
              <a:t> already cost-effective.</a:t>
            </a:r>
            <a:endParaRPr lang="en-US" dirty="0"/>
          </a:p>
        </p:txBody>
      </p:sp>
      <p:sp>
        <p:nvSpPr>
          <p:cNvPr id="4" name="Slide Number Placeholder 3"/>
          <p:cNvSpPr>
            <a:spLocks noGrp="1"/>
          </p:cNvSpPr>
          <p:nvPr>
            <p:ph type="sldNum" sz="quarter" idx="10"/>
          </p:nvPr>
        </p:nvSpPr>
        <p:spPr/>
        <p:txBody>
          <a:bodyPr/>
          <a:lstStyle/>
          <a:p>
            <a:fld id="{41FA7046-D1F1-4AED-AB0D-C93373D5B059}"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Holds</a:t>
            </a:r>
            <a:r>
              <a:rPr lang="en-US" baseline="0" dirty="0" smtClean="0"/>
              <a:t> 40-60 gallons of water in large copper tubes</a:t>
            </a:r>
            <a:endParaRPr lang="en-US" dirty="0"/>
          </a:p>
        </p:txBody>
      </p:sp>
      <p:sp>
        <p:nvSpPr>
          <p:cNvPr id="4" name="Slide Number Placeholder 3"/>
          <p:cNvSpPr>
            <a:spLocks noGrp="1"/>
          </p:cNvSpPr>
          <p:nvPr>
            <p:ph type="sldNum" sz="quarter" idx="10"/>
          </p:nvPr>
        </p:nvSpPr>
        <p:spPr/>
        <p:txBody>
          <a:bodyPr/>
          <a:lstStyle/>
          <a:p>
            <a:fld id="{41FA7046-D1F1-4AED-AB0D-C93373D5B059}"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Tank is 80</a:t>
            </a:r>
            <a:r>
              <a:rPr lang="en-US" baseline="0" dirty="0" smtClean="0"/>
              <a:t> gallons on the roof.</a:t>
            </a:r>
            <a:endParaRPr lang="en-US" dirty="0"/>
          </a:p>
        </p:txBody>
      </p:sp>
      <p:sp>
        <p:nvSpPr>
          <p:cNvPr id="4" name="Slide Number Placeholder 3"/>
          <p:cNvSpPr>
            <a:spLocks noGrp="1"/>
          </p:cNvSpPr>
          <p:nvPr>
            <p:ph type="sldNum" sz="quarter" idx="10"/>
          </p:nvPr>
        </p:nvSpPr>
        <p:spPr/>
        <p:txBody>
          <a:bodyPr/>
          <a:lstStyle/>
          <a:p>
            <a:fld id="{41FA7046-D1F1-4AED-AB0D-C93373D5B059}"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8328" name="Picture 24" descr="CCSE Logo"/>
          <p:cNvPicPr>
            <a:picLocks noChangeAspect="1" noChangeArrowheads="1"/>
          </p:cNvPicPr>
          <p:nvPr/>
        </p:nvPicPr>
        <p:blipFill>
          <a:blip r:embed="rId2"/>
          <a:srcRect/>
          <a:stretch>
            <a:fillRect/>
          </a:stretch>
        </p:blipFill>
        <p:spPr bwMode="auto">
          <a:xfrm>
            <a:off x="5943600" y="5872163"/>
            <a:ext cx="2971800" cy="757237"/>
          </a:xfrm>
          <a:prstGeom prst="rect">
            <a:avLst/>
          </a:prstGeom>
          <a:noFill/>
        </p:spPr>
      </p:pic>
      <p:sp>
        <p:nvSpPr>
          <p:cNvPr id="98308" name="Rectangle 4"/>
          <p:cNvSpPr>
            <a:spLocks noGrp="1" noChangeArrowheads="1"/>
          </p:cNvSpPr>
          <p:nvPr>
            <p:ph type="subTitle" idx="1"/>
          </p:nvPr>
        </p:nvSpPr>
        <p:spPr>
          <a:xfrm>
            <a:off x="1409700" y="4495800"/>
            <a:ext cx="6400800" cy="1143000"/>
          </a:xfrm>
        </p:spPr>
        <p:txBody>
          <a:bodyPr/>
          <a:lstStyle>
            <a:lvl1pPr marL="0" indent="0" algn="ctr">
              <a:buFontTx/>
              <a:buNone/>
              <a:defRPr sz="2800"/>
            </a:lvl1pPr>
          </a:lstStyle>
          <a:p>
            <a:r>
              <a:rPr lang="en-US"/>
              <a:t>Click to edit Master subtitle style</a:t>
            </a:r>
          </a:p>
        </p:txBody>
      </p:sp>
      <p:sp>
        <p:nvSpPr>
          <p:cNvPr id="98309" name="Rectangle 5"/>
          <p:cNvSpPr>
            <a:spLocks noGrp="1" noChangeArrowheads="1"/>
          </p:cNvSpPr>
          <p:nvPr>
            <p:ph type="ftr" sz="quarter" idx="3"/>
          </p:nvPr>
        </p:nvSpPr>
        <p:spPr bwMode="auto">
          <a:xfrm>
            <a:off x="3200400" y="6245225"/>
            <a:ext cx="27432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spcBef>
                <a:spcPct val="0"/>
              </a:spcBef>
              <a:defRPr sz="1400" b="0"/>
            </a:lvl1pPr>
          </a:lstStyle>
          <a:p>
            <a:fld id="{A1DB4D4F-7462-4E68-967D-09E258A8A86C}" type="datetime1">
              <a:rPr lang="en-US"/>
              <a:pPr/>
              <a:t>4/3/2009</a:t>
            </a:fld>
            <a:endParaRPr lang="en-US"/>
          </a:p>
        </p:txBody>
      </p:sp>
      <p:grpSp>
        <p:nvGrpSpPr>
          <p:cNvPr id="98317" name="Group 13"/>
          <p:cNvGrpSpPr>
            <a:grpSpLocks noChangeAspect="1"/>
          </p:cNvGrpSpPr>
          <p:nvPr/>
        </p:nvGrpSpPr>
        <p:grpSpPr bwMode="auto">
          <a:xfrm>
            <a:off x="8610600" y="0"/>
            <a:ext cx="533400" cy="2541588"/>
            <a:chOff x="5424" y="0"/>
            <a:chExt cx="336" cy="1601"/>
          </a:xfrm>
        </p:grpSpPr>
        <p:sp>
          <p:nvSpPr>
            <p:cNvPr id="98316" name="AutoShape 12"/>
            <p:cNvSpPr>
              <a:spLocks noChangeAspect="1" noChangeArrowheads="1" noTextEdit="1"/>
            </p:cNvSpPr>
            <p:nvPr userDrawn="1"/>
          </p:nvSpPr>
          <p:spPr bwMode="auto">
            <a:xfrm>
              <a:off x="5424" y="0"/>
              <a:ext cx="336" cy="1601"/>
            </a:xfrm>
            <a:prstGeom prst="rect">
              <a:avLst/>
            </a:prstGeom>
            <a:noFill/>
            <a:ln w="9525">
              <a:noFill/>
              <a:miter lim="800000"/>
              <a:headEnd/>
              <a:tailEnd/>
            </a:ln>
          </p:spPr>
          <p:txBody>
            <a:bodyPr/>
            <a:lstStyle/>
            <a:p>
              <a:endParaRPr lang="en-US"/>
            </a:p>
          </p:txBody>
        </p:sp>
        <p:sp>
          <p:nvSpPr>
            <p:cNvPr id="98318" name="Freeform 14"/>
            <p:cNvSpPr>
              <a:spLocks/>
            </p:cNvSpPr>
            <p:nvPr userDrawn="1"/>
          </p:nvSpPr>
          <p:spPr bwMode="auto">
            <a:xfrm>
              <a:off x="5424" y="0"/>
              <a:ext cx="338" cy="1601"/>
            </a:xfrm>
            <a:custGeom>
              <a:avLst/>
              <a:gdLst/>
              <a:ahLst/>
              <a:cxnLst>
                <a:cxn ang="0">
                  <a:pos x="0" y="0"/>
                </a:cxn>
                <a:cxn ang="0">
                  <a:pos x="676" y="0"/>
                </a:cxn>
                <a:cxn ang="0">
                  <a:pos x="676" y="801"/>
                </a:cxn>
                <a:cxn ang="0">
                  <a:pos x="676" y="1601"/>
                </a:cxn>
                <a:cxn ang="0">
                  <a:pos x="226" y="1601"/>
                </a:cxn>
                <a:cxn ang="0">
                  <a:pos x="113" y="801"/>
                </a:cxn>
                <a:cxn ang="0">
                  <a:pos x="0" y="0"/>
                </a:cxn>
              </a:cxnLst>
              <a:rect l="0" t="0" r="r" b="b"/>
              <a:pathLst>
                <a:path w="676" h="1601">
                  <a:moveTo>
                    <a:pt x="0" y="0"/>
                  </a:moveTo>
                  <a:lnTo>
                    <a:pt x="676" y="0"/>
                  </a:lnTo>
                  <a:lnTo>
                    <a:pt x="676" y="801"/>
                  </a:lnTo>
                  <a:lnTo>
                    <a:pt x="676" y="1601"/>
                  </a:lnTo>
                  <a:lnTo>
                    <a:pt x="226" y="1601"/>
                  </a:lnTo>
                  <a:lnTo>
                    <a:pt x="113" y="801"/>
                  </a:lnTo>
                  <a:lnTo>
                    <a:pt x="0" y="0"/>
                  </a:lnTo>
                  <a:close/>
                </a:path>
              </a:pathLst>
            </a:custGeom>
            <a:solidFill>
              <a:srgbClr val="EAEAEA"/>
            </a:solidFill>
            <a:ln w="9525">
              <a:noFill/>
              <a:round/>
              <a:headEnd/>
              <a:tailEnd/>
            </a:ln>
          </p:spPr>
          <p:txBody>
            <a:bodyPr/>
            <a:lstStyle/>
            <a:p>
              <a:endParaRPr lang="en-US"/>
            </a:p>
          </p:txBody>
        </p:sp>
      </p:grpSp>
      <p:sp>
        <p:nvSpPr>
          <p:cNvPr id="98307" name="Rectangle 3"/>
          <p:cNvSpPr>
            <a:spLocks noGrp="1" noChangeArrowheads="1"/>
          </p:cNvSpPr>
          <p:nvPr>
            <p:ph type="ctrTitle"/>
          </p:nvPr>
        </p:nvSpPr>
        <p:spPr>
          <a:xfrm>
            <a:off x="685800" y="3105150"/>
            <a:ext cx="7848600" cy="1162050"/>
          </a:xfrm>
        </p:spPr>
        <p:txBody>
          <a:bodyPr tIns="45720" bIns="45720"/>
          <a:lstStyle>
            <a:lvl1pPr algn="ctr">
              <a:defRPr/>
            </a:lvl1pPr>
          </a:lstStyle>
          <a:p>
            <a:r>
              <a:rPr lang="en-US"/>
              <a:t>Click to edit Master title style</a:t>
            </a:r>
          </a:p>
        </p:txBody>
      </p:sp>
      <p:sp>
        <p:nvSpPr>
          <p:cNvPr id="98311" name="Text Box 7"/>
          <p:cNvSpPr txBox="1">
            <a:spLocks noChangeArrowheads="1"/>
          </p:cNvSpPr>
          <p:nvPr/>
        </p:nvSpPr>
        <p:spPr bwMode="auto">
          <a:xfrm rot="5400000">
            <a:off x="7802563" y="1020762"/>
            <a:ext cx="2286000" cy="244475"/>
          </a:xfrm>
          <a:prstGeom prst="rect">
            <a:avLst/>
          </a:prstGeom>
          <a:noFill/>
          <a:ln w="9525" algn="ctr">
            <a:noFill/>
            <a:miter lim="800000"/>
            <a:headEnd/>
            <a:tailEnd/>
          </a:ln>
          <a:effectLst/>
        </p:spPr>
        <p:txBody>
          <a:bodyPr lIns="0" tIns="0" rIns="0" bIns="0">
            <a:spAutoFit/>
          </a:bodyPr>
          <a:lstStyle/>
          <a:p>
            <a:pPr>
              <a:spcBef>
                <a:spcPct val="50000"/>
              </a:spcBef>
            </a:pPr>
            <a:r>
              <a:rPr lang="en-US" sz="1600">
                <a:solidFill>
                  <a:srgbClr val="0099FF"/>
                </a:solidFill>
              </a:rPr>
              <a:t>SWH Pilot Program</a:t>
            </a:r>
          </a:p>
        </p:txBody>
      </p:sp>
      <p:pic>
        <p:nvPicPr>
          <p:cNvPr id="98324" name="Picture 20" descr="8690 Balboa for Power Point"/>
          <p:cNvPicPr>
            <a:picLocks noChangeAspect="1" noChangeArrowheads="1"/>
          </p:cNvPicPr>
          <p:nvPr/>
        </p:nvPicPr>
        <p:blipFill>
          <a:blip r:embed="rId3"/>
          <a:srcRect/>
          <a:stretch>
            <a:fillRect/>
          </a:stretch>
        </p:blipFill>
        <p:spPr bwMode="auto">
          <a:xfrm>
            <a:off x="2776538" y="219075"/>
            <a:ext cx="3668712" cy="2752725"/>
          </a:xfrm>
          <a:prstGeom prst="rect">
            <a:avLst/>
          </a:prstGeom>
          <a:noFill/>
          <a:ln w="25400">
            <a:solidFill>
              <a:srgbClr val="EAEAEA"/>
            </a:solidFill>
            <a:miter lim="800000"/>
            <a:headEnd/>
            <a:tailEnd/>
          </a:ln>
        </p:spPr>
      </p:pic>
      <p:pic>
        <p:nvPicPr>
          <p:cNvPr id="98330" name="Picture 26" descr="ppt-base"/>
          <p:cNvPicPr>
            <a:picLocks noChangeAspect="1" noChangeArrowheads="1"/>
          </p:cNvPicPr>
          <p:nvPr/>
        </p:nvPicPr>
        <p:blipFill>
          <a:blip r:embed="rId4"/>
          <a:srcRect/>
          <a:stretch>
            <a:fillRect/>
          </a:stretch>
        </p:blipFill>
        <p:spPr bwMode="auto">
          <a:xfrm>
            <a:off x="0" y="0"/>
            <a:ext cx="219075" cy="6858000"/>
          </a:xfrm>
          <a:prstGeom prst="rect">
            <a:avLst/>
          </a:prstGeom>
          <a:noFill/>
        </p:spPr>
      </p:pic>
      <p:pic>
        <p:nvPicPr>
          <p:cNvPr id="98334" name="Picture 30"/>
          <p:cNvPicPr>
            <a:picLocks noChangeAspect="1" noChangeArrowheads="1"/>
          </p:cNvPicPr>
          <p:nvPr/>
        </p:nvPicPr>
        <p:blipFill>
          <a:blip r:embed="rId5"/>
          <a:srcRect/>
          <a:stretch>
            <a:fillRect/>
          </a:stretch>
        </p:blipFill>
        <p:spPr bwMode="auto">
          <a:xfrm>
            <a:off x="228600" y="6781800"/>
            <a:ext cx="8915400" cy="762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AAD458A-0E2A-4B88-8E15-6793FCD3B6F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401638"/>
            <a:ext cx="2038350" cy="5618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01638"/>
            <a:ext cx="5962650" cy="5618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111586C-BB60-47A9-B5D8-83F5DCCB866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36"/>
          <p:cNvSpPr>
            <a:spLocks noChangeArrowheads="1"/>
          </p:cNvSpPr>
          <p:nvPr/>
        </p:nvSpPr>
        <p:spPr bwMode="auto">
          <a:xfrm>
            <a:off x="0" y="1600200"/>
            <a:ext cx="9144000" cy="914400"/>
          </a:xfrm>
          <a:prstGeom prst="rect">
            <a:avLst/>
          </a:prstGeom>
          <a:noFill/>
          <a:ln w="9525" algn="ctr">
            <a:noFill/>
            <a:miter lim="800000"/>
            <a:headEnd/>
            <a:tailEnd/>
          </a:ln>
          <a:effectLst/>
        </p:spPr>
        <p:txBody>
          <a:bodyPr wrap="none" anchor="ctr"/>
          <a:lstStyle/>
          <a:p>
            <a:pPr>
              <a:defRPr/>
            </a:pPr>
            <a:endParaRPr lang="en-US"/>
          </a:p>
        </p:txBody>
      </p:sp>
      <p:sp>
        <p:nvSpPr>
          <p:cNvPr id="3" name="Rectangle 38"/>
          <p:cNvSpPr>
            <a:spLocks noChangeArrowheads="1"/>
          </p:cNvSpPr>
          <p:nvPr/>
        </p:nvSpPr>
        <p:spPr bwMode="auto">
          <a:xfrm>
            <a:off x="1143000" y="1752600"/>
            <a:ext cx="5791200" cy="685800"/>
          </a:xfrm>
          <a:prstGeom prst="rect">
            <a:avLst/>
          </a:prstGeom>
          <a:noFill/>
          <a:ln w="9525" algn="ctr">
            <a:noFill/>
            <a:miter lim="800000"/>
            <a:headEnd/>
            <a:tailEnd/>
          </a:ln>
          <a:effectLst/>
        </p:spPr>
        <p:txBody>
          <a:bodyPr wrap="none" anchor="ctr"/>
          <a:lstStyle/>
          <a:p>
            <a:pPr>
              <a:defRPr/>
            </a:pPr>
            <a:endParaRPr lang="en-US"/>
          </a:p>
        </p:txBody>
      </p:sp>
      <p:pic>
        <p:nvPicPr>
          <p:cNvPr id="4" name="Picture 103" descr="titleslide"/>
          <p:cNvPicPr>
            <a:picLocks noChangeAspect="1" noChangeArrowheads="1"/>
          </p:cNvPicPr>
          <p:nvPr/>
        </p:nvPicPr>
        <p:blipFill>
          <a:blip r:embed="rId2"/>
          <a:srcRect/>
          <a:stretch>
            <a:fillRect/>
          </a:stretch>
        </p:blipFill>
        <p:spPr bwMode="auto">
          <a:xfrm>
            <a:off x="0" y="-9525"/>
            <a:ext cx="9144000" cy="6867525"/>
          </a:xfrm>
          <a:prstGeom prst="rect">
            <a:avLst/>
          </a:prstGeom>
          <a:noFill/>
          <a:ln w="9525">
            <a:noFill/>
            <a:miter lim="800000"/>
            <a:headEnd/>
            <a:tailEnd/>
          </a:ln>
        </p:spPr>
      </p:pic>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438400"/>
            <a:ext cx="3581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2438400"/>
            <a:ext cx="3581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F70CF41-1EA9-4B61-ADEF-00B167DFC459}"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67400" y="1476375"/>
            <a:ext cx="1828800" cy="477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476375"/>
            <a:ext cx="5334000" cy="477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DA2198F-BFA0-4AB0-ABA7-0C91A2C240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524000"/>
            <a:ext cx="3581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524000"/>
            <a:ext cx="3581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D3C5D2A-2116-4E3B-8D01-51E9E23445E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D1EFD84-7569-4579-9FF2-01FCBF07AC0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0B2CD67-092F-4BA4-8614-A0A57406E59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F47ABB9-1E9D-409A-A936-D76633E3302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627B1A9-7FEF-4CD0-AC14-519D63F2BC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6DBBB35-2213-4BA2-AFAB-407CBE36192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6.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3" name="Picture 29" descr="CCSE Logo"/>
          <p:cNvPicPr>
            <a:picLocks noChangeAspect="1" noChangeArrowheads="1"/>
          </p:cNvPicPr>
          <p:nvPr/>
        </p:nvPicPr>
        <p:blipFill>
          <a:blip r:embed="rId13"/>
          <a:srcRect/>
          <a:stretch>
            <a:fillRect/>
          </a:stretch>
        </p:blipFill>
        <p:spPr bwMode="auto">
          <a:xfrm>
            <a:off x="6172200" y="6102350"/>
            <a:ext cx="2667000" cy="679450"/>
          </a:xfrm>
          <a:prstGeom prst="rect">
            <a:avLst/>
          </a:prstGeom>
          <a:noFill/>
        </p:spPr>
      </p:pic>
      <p:grpSp>
        <p:nvGrpSpPr>
          <p:cNvPr id="1054" name="Group 30"/>
          <p:cNvGrpSpPr>
            <a:grpSpLocks noChangeAspect="1"/>
          </p:cNvGrpSpPr>
          <p:nvPr/>
        </p:nvGrpSpPr>
        <p:grpSpPr bwMode="auto">
          <a:xfrm>
            <a:off x="8610600" y="0"/>
            <a:ext cx="533400" cy="2541588"/>
            <a:chOff x="5424" y="0"/>
            <a:chExt cx="336" cy="1601"/>
          </a:xfrm>
        </p:grpSpPr>
        <p:sp>
          <p:nvSpPr>
            <p:cNvPr id="1055" name="AutoShape 31"/>
            <p:cNvSpPr>
              <a:spLocks noChangeAspect="1" noChangeArrowheads="1" noTextEdit="1"/>
            </p:cNvSpPr>
            <p:nvPr userDrawn="1"/>
          </p:nvSpPr>
          <p:spPr bwMode="auto">
            <a:xfrm>
              <a:off x="5424" y="0"/>
              <a:ext cx="336" cy="1601"/>
            </a:xfrm>
            <a:prstGeom prst="rect">
              <a:avLst/>
            </a:prstGeom>
            <a:noFill/>
            <a:ln w="9525">
              <a:noFill/>
              <a:miter lim="800000"/>
              <a:headEnd/>
              <a:tailEnd/>
            </a:ln>
          </p:spPr>
          <p:txBody>
            <a:bodyPr/>
            <a:lstStyle/>
            <a:p>
              <a:endParaRPr lang="en-US"/>
            </a:p>
          </p:txBody>
        </p:sp>
        <p:sp>
          <p:nvSpPr>
            <p:cNvPr id="1056" name="Freeform 32"/>
            <p:cNvSpPr>
              <a:spLocks/>
            </p:cNvSpPr>
            <p:nvPr userDrawn="1"/>
          </p:nvSpPr>
          <p:spPr bwMode="auto">
            <a:xfrm>
              <a:off x="5424" y="0"/>
              <a:ext cx="338" cy="1601"/>
            </a:xfrm>
            <a:custGeom>
              <a:avLst/>
              <a:gdLst/>
              <a:ahLst/>
              <a:cxnLst>
                <a:cxn ang="0">
                  <a:pos x="0" y="0"/>
                </a:cxn>
                <a:cxn ang="0">
                  <a:pos x="676" y="0"/>
                </a:cxn>
                <a:cxn ang="0">
                  <a:pos x="676" y="801"/>
                </a:cxn>
                <a:cxn ang="0">
                  <a:pos x="676" y="1601"/>
                </a:cxn>
                <a:cxn ang="0">
                  <a:pos x="226" y="1601"/>
                </a:cxn>
                <a:cxn ang="0">
                  <a:pos x="113" y="801"/>
                </a:cxn>
                <a:cxn ang="0">
                  <a:pos x="0" y="0"/>
                </a:cxn>
              </a:cxnLst>
              <a:rect l="0" t="0" r="r" b="b"/>
              <a:pathLst>
                <a:path w="676" h="1601">
                  <a:moveTo>
                    <a:pt x="0" y="0"/>
                  </a:moveTo>
                  <a:lnTo>
                    <a:pt x="676" y="0"/>
                  </a:lnTo>
                  <a:lnTo>
                    <a:pt x="676" y="801"/>
                  </a:lnTo>
                  <a:lnTo>
                    <a:pt x="676" y="1601"/>
                  </a:lnTo>
                  <a:lnTo>
                    <a:pt x="226" y="1601"/>
                  </a:lnTo>
                  <a:lnTo>
                    <a:pt x="113" y="801"/>
                  </a:lnTo>
                  <a:lnTo>
                    <a:pt x="0" y="0"/>
                  </a:lnTo>
                  <a:close/>
                </a:path>
              </a:pathLst>
            </a:custGeom>
            <a:solidFill>
              <a:srgbClr val="EAEAEA"/>
            </a:solidFill>
            <a:ln w="9525">
              <a:noFill/>
              <a:round/>
              <a:headEnd/>
              <a:tailEnd/>
            </a:ln>
          </p:spPr>
          <p:txBody>
            <a:bodyPr/>
            <a:lstStyle/>
            <a:p>
              <a:endParaRPr lang="en-US"/>
            </a:p>
          </p:txBody>
        </p:sp>
      </p:grpSp>
      <p:sp>
        <p:nvSpPr>
          <p:cNvPr id="1027" name="Rectangle 3"/>
          <p:cNvSpPr>
            <a:spLocks noGrp="1" noChangeArrowheads="1"/>
          </p:cNvSpPr>
          <p:nvPr>
            <p:ph type="body" idx="1"/>
          </p:nvPr>
        </p:nvSpPr>
        <p:spPr bwMode="auto">
          <a:xfrm>
            <a:off x="1219200" y="1524000"/>
            <a:ext cx="73152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7" name="Text Box 13"/>
          <p:cNvSpPr txBox="1">
            <a:spLocks noChangeArrowheads="1"/>
          </p:cNvSpPr>
          <p:nvPr/>
        </p:nvSpPr>
        <p:spPr bwMode="auto">
          <a:xfrm rot="5400000">
            <a:off x="7802563" y="1020762"/>
            <a:ext cx="2286000" cy="244475"/>
          </a:xfrm>
          <a:prstGeom prst="rect">
            <a:avLst/>
          </a:prstGeom>
          <a:noFill/>
          <a:ln w="9525" algn="ctr">
            <a:noFill/>
            <a:miter lim="800000"/>
            <a:headEnd/>
            <a:tailEnd/>
          </a:ln>
          <a:effectLst/>
        </p:spPr>
        <p:txBody>
          <a:bodyPr lIns="0" tIns="0" rIns="0" bIns="0">
            <a:spAutoFit/>
          </a:bodyPr>
          <a:lstStyle/>
          <a:p>
            <a:pPr>
              <a:spcBef>
                <a:spcPct val="50000"/>
              </a:spcBef>
            </a:pPr>
            <a:r>
              <a:rPr lang="en-US" sz="1600">
                <a:solidFill>
                  <a:srgbClr val="0099FF"/>
                </a:solidFill>
              </a:rPr>
              <a:t>SWH Pilot Program</a:t>
            </a:r>
          </a:p>
        </p:txBody>
      </p:sp>
      <p:sp>
        <p:nvSpPr>
          <p:cNvPr id="1026" name="Rectangle 2"/>
          <p:cNvSpPr>
            <a:spLocks noGrp="1" noChangeArrowheads="1"/>
          </p:cNvSpPr>
          <p:nvPr>
            <p:ph type="title"/>
          </p:nvPr>
        </p:nvSpPr>
        <p:spPr bwMode="auto">
          <a:xfrm>
            <a:off x="381000" y="401638"/>
            <a:ext cx="8153400" cy="733425"/>
          </a:xfrm>
          <a:prstGeom prst="rect">
            <a:avLst/>
          </a:prstGeom>
          <a:solidFill>
            <a:srgbClr val="EAEAEA"/>
          </a:solidFill>
          <a:ln w="9525">
            <a:noFill/>
            <a:miter lim="800000"/>
            <a:headEnd/>
            <a:tailEnd/>
          </a:ln>
          <a:effectLst/>
        </p:spPr>
        <p:txBody>
          <a:bodyPr vert="horz" wrap="square" lIns="91440" tIns="91440" rIns="91440" bIns="91440" numCol="1" anchor="ctr" anchorCtr="0" compatLnSpc="1">
            <a:prstTxWarp prst="textNoShape">
              <a:avLst/>
            </a:prstTxWarp>
            <a:spAutoFit/>
          </a:bodyPr>
          <a:lstStyle/>
          <a:p>
            <a:pPr lvl="0"/>
            <a:r>
              <a:rPr lang="en-US" smtClean="0"/>
              <a:t>Click to edit Master title style</a:t>
            </a:r>
          </a:p>
        </p:txBody>
      </p:sp>
      <p:sp>
        <p:nvSpPr>
          <p:cNvPr id="1051" name="Rectangle 27"/>
          <p:cNvSpPr>
            <a:spLocks noGrp="1" noChangeArrowheads="1"/>
          </p:cNvSpPr>
          <p:nvPr>
            <p:ph type="sldNum" sz="quarter" idx="4"/>
          </p:nvPr>
        </p:nvSpPr>
        <p:spPr bwMode="auto">
          <a:xfrm>
            <a:off x="0" y="6381750"/>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solidFill>
                  <a:schemeClr val="bg1"/>
                </a:solidFill>
                <a:latin typeface="Times New Roman" pitchFamily="18" charset="0"/>
              </a:defRPr>
            </a:lvl1pPr>
          </a:lstStyle>
          <a:p>
            <a:fld id="{1B7B362E-CA26-402A-BFF2-1FF0FF829B0E}" type="slidenum">
              <a:rPr lang="en-US"/>
              <a:pPr/>
              <a:t>‹#›</a:t>
            </a:fld>
            <a:endParaRPr lang="en-US"/>
          </a:p>
        </p:txBody>
      </p:sp>
      <p:pic>
        <p:nvPicPr>
          <p:cNvPr id="1052" name="Picture 28" descr="ppt-base"/>
          <p:cNvPicPr>
            <a:picLocks noChangeAspect="1" noChangeArrowheads="1"/>
          </p:cNvPicPr>
          <p:nvPr/>
        </p:nvPicPr>
        <p:blipFill>
          <a:blip r:embed="rId14"/>
          <a:srcRect/>
          <a:stretch>
            <a:fillRect/>
          </a:stretch>
        </p:blipFill>
        <p:spPr bwMode="auto">
          <a:xfrm>
            <a:off x="0" y="0"/>
            <a:ext cx="219075" cy="6858000"/>
          </a:xfrm>
          <a:prstGeom prst="rect">
            <a:avLst/>
          </a:prstGeom>
          <a:noFill/>
        </p:spPr>
      </p:pic>
      <p:pic>
        <p:nvPicPr>
          <p:cNvPr id="1058" name="Picture 34"/>
          <p:cNvPicPr>
            <a:picLocks noChangeAspect="1" noChangeArrowheads="1"/>
          </p:cNvPicPr>
          <p:nvPr/>
        </p:nvPicPr>
        <p:blipFill>
          <a:blip r:embed="rId15"/>
          <a:srcRect/>
          <a:stretch>
            <a:fillRect/>
          </a:stretch>
        </p:blipFill>
        <p:spPr bwMode="auto">
          <a:xfrm>
            <a:off x="228600" y="6781800"/>
            <a:ext cx="8915400" cy="76200"/>
          </a:xfrm>
          <a:prstGeom prst="rect">
            <a:avLst/>
          </a:prstGeom>
          <a:noFill/>
          <a:ln w="9525" algn="ctr">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rtl="0" fontAlgn="base">
        <a:spcBef>
          <a:spcPct val="0"/>
        </a:spcBef>
        <a:spcAft>
          <a:spcPct val="0"/>
        </a:spcAft>
        <a:defRPr sz="3600">
          <a:solidFill>
            <a:srgbClr val="0099FF"/>
          </a:solidFill>
          <a:latin typeface="+mj-lt"/>
          <a:ea typeface="+mj-ea"/>
          <a:cs typeface="+mj-cs"/>
        </a:defRPr>
      </a:lvl1pPr>
      <a:lvl2pPr algn="l" rtl="0" fontAlgn="base">
        <a:spcBef>
          <a:spcPct val="0"/>
        </a:spcBef>
        <a:spcAft>
          <a:spcPct val="0"/>
        </a:spcAft>
        <a:defRPr sz="3600">
          <a:solidFill>
            <a:srgbClr val="0099FF"/>
          </a:solidFill>
          <a:latin typeface="Humanst521 BT" pitchFamily="34" charset="0"/>
        </a:defRPr>
      </a:lvl2pPr>
      <a:lvl3pPr algn="l" rtl="0" fontAlgn="base">
        <a:spcBef>
          <a:spcPct val="0"/>
        </a:spcBef>
        <a:spcAft>
          <a:spcPct val="0"/>
        </a:spcAft>
        <a:defRPr sz="3600">
          <a:solidFill>
            <a:srgbClr val="0099FF"/>
          </a:solidFill>
          <a:latin typeface="Humanst521 BT" pitchFamily="34" charset="0"/>
        </a:defRPr>
      </a:lvl3pPr>
      <a:lvl4pPr algn="l" rtl="0" fontAlgn="base">
        <a:spcBef>
          <a:spcPct val="0"/>
        </a:spcBef>
        <a:spcAft>
          <a:spcPct val="0"/>
        </a:spcAft>
        <a:defRPr sz="3600">
          <a:solidFill>
            <a:srgbClr val="0099FF"/>
          </a:solidFill>
          <a:latin typeface="Humanst521 BT" pitchFamily="34" charset="0"/>
        </a:defRPr>
      </a:lvl4pPr>
      <a:lvl5pPr algn="l" rtl="0" fontAlgn="base">
        <a:spcBef>
          <a:spcPct val="0"/>
        </a:spcBef>
        <a:spcAft>
          <a:spcPct val="0"/>
        </a:spcAft>
        <a:defRPr sz="3600">
          <a:solidFill>
            <a:srgbClr val="0099FF"/>
          </a:solidFill>
          <a:latin typeface="Humanst521 BT" pitchFamily="34" charset="0"/>
        </a:defRPr>
      </a:lvl5pPr>
      <a:lvl6pPr marL="457200" algn="l" rtl="0" fontAlgn="base">
        <a:spcBef>
          <a:spcPct val="0"/>
        </a:spcBef>
        <a:spcAft>
          <a:spcPct val="0"/>
        </a:spcAft>
        <a:defRPr sz="3600">
          <a:solidFill>
            <a:srgbClr val="0099FF"/>
          </a:solidFill>
          <a:latin typeface="Humanst521 BT" pitchFamily="34" charset="0"/>
        </a:defRPr>
      </a:lvl6pPr>
      <a:lvl7pPr marL="914400" algn="l" rtl="0" fontAlgn="base">
        <a:spcBef>
          <a:spcPct val="0"/>
        </a:spcBef>
        <a:spcAft>
          <a:spcPct val="0"/>
        </a:spcAft>
        <a:defRPr sz="3600">
          <a:solidFill>
            <a:srgbClr val="0099FF"/>
          </a:solidFill>
          <a:latin typeface="Humanst521 BT" pitchFamily="34" charset="0"/>
        </a:defRPr>
      </a:lvl7pPr>
      <a:lvl8pPr marL="1371600" algn="l" rtl="0" fontAlgn="base">
        <a:spcBef>
          <a:spcPct val="0"/>
        </a:spcBef>
        <a:spcAft>
          <a:spcPct val="0"/>
        </a:spcAft>
        <a:defRPr sz="3600">
          <a:solidFill>
            <a:srgbClr val="0099FF"/>
          </a:solidFill>
          <a:latin typeface="Humanst521 BT" pitchFamily="34" charset="0"/>
        </a:defRPr>
      </a:lvl8pPr>
      <a:lvl9pPr marL="1828800" algn="l" rtl="0" fontAlgn="base">
        <a:spcBef>
          <a:spcPct val="0"/>
        </a:spcBef>
        <a:spcAft>
          <a:spcPct val="0"/>
        </a:spcAft>
        <a:defRPr sz="3600">
          <a:solidFill>
            <a:srgbClr val="0099FF"/>
          </a:solidFill>
          <a:latin typeface="Humanst521 BT" pitchFamily="34" charset="0"/>
        </a:defRPr>
      </a:lvl9pPr>
    </p:titleStyle>
    <p:bodyStyle>
      <a:lvl1pPr marL="342900" indent="-342900" algn="l" rtl="0" fontAlgn="base">
        <a:spcBef>
          <a:spcPct val="20000"/>
        </a:spcBef>
        <a:spcAft>
          <a:spcPct val="0"/>
        </a:spcAft>
        <a:buClr>
          <a:srgbClr val="0099FF"/>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0099FF"/>
        </a:buClr>
        <a:buChar char="•"/>
        <a:defRPr sz="2800">
          <a:solidFill>
            <a:schemeClr val="tx1"/>
          </a:solidFill>
          <a:latin typeface="+mn-lt"/>
        </a:defRPr>
      </a:lvl2pPr>
      <a:lvl3pPr marL="1143000" indent="-228600" algn="l" rtl="0" fontAlgn="base">
        <a:spcBef>
          <a:spcPct val="20000"/>
        </a:spcBef>
        <a:spcAft>
          <a:spcPct val="0"/>
        </a:spcAft>
        <a:buClr>
          <a:srgbClr val="0099FF"/>
        </a:buClr>
        <a:buChar char="•"/>
        <a:defRPr sz="2400">
          <a:solidFill>
            <a:schemeClr val="tx1"/>
          </a:solidFill>
          <a:latin typeface="+mn-lt"/>
        </a:defRPr>
      </a:lvl3pPr>
      <a:lvl4pPr marL="1600200" indent="-228600" algn="l" rtl="0" fontAlgn="base">
        <a:spcBef>
          <a:spcPct val="20000"/>
        </a:spcBef>
        <a:spcAft>
          <a:spcPct val="0"/>
        </a:spcAft>
        <a:buClr>
          <a:srgbClr val="0099FF"/>
        </a:buClr>
        <a:buChar char="•"/>
        <a:defRPr sz="2000">
          <a:solidFill>
            <a:schemeClr val="tx1"/>
          </a:solidFill>
          <a:latin typeface="+mn-lt"/>
        </a:defRPr>
      </a:lvl4pPr>
      <a:lvl5pPr marL="2057400" indent="-228600" algn="l" rtl="0" fontAlgn="base">
        <a:spcBef>
          <a:spcPct val="20000"/>
        </a:spcBef>
        <a:spcAft>
          <a:spcPct val="0"/>
        </a:spcAft>
        <a:buClr>
          <a:srgbClr val="0099FF"/>
        </a:buClr>
        <a:buChar char="•"/>
        <a:defRPr sz="2000">
          <a:solidFill>
            <a:schemeClr val="tx1"/>
          </a:solidFill>
          <a:latin typeface="+mn-lt"/>
        </a:defRPr>
      </a:lvl5pPr>
      <a:lvl6pPr marL="2514600" indent="-228600" algn="l" rtl="0" fontAlgn="base">
        <a:spcBef>
          <a:spcPct val="20000"/>
        </a:spcBef>
        <a:spcAft>
          <a:spcPct val="0"/>
        </a:spcAft>
        <a:buClr>
          <a:srgbClr val="0099FF"/>
        </a:buClr>
        <a:buChar char="•"/>
        <a:defRPr sz="2000">
          <a:solidFill>
            <a:schemeClr val="tx1"/>
          </a:solidFill>
          <a:latin typeface="+mn-lt"/>
        </a:defRPr>
      </a:lvl6pPr>
      <a:lvl7pPr marL="2971800" indent="-228600" algn="l" rtl="0" fontAlgn="base">
        <a:spcBef>
          <a:spcPct val="20000"/>
        </a:spcBef>
        <a:spcAft>
          <a:spcPct val="0"/>
        </a:spcAft>
        <a:buClr>
          <a:srgbClr val="0099FF"/>
        </a:buClr>
        <a:buChar char="•"/>
        <a:defRPr sz="2000">
          <a:solidFill>
            <a:schemeClr val="tx1"/>
          </a:solidFill>
          <a:latin typeface="+mn-lt"/>
        </a:defRPr>
      </a:lvl7pPr>
      <a:lvl8pPr marL="3429000" indent="-228600" algn="l" rtl="0" fontAlgn="base">
        <a:spcBef>
          <a:spcPct val="20000"/>
        </a:spcBef>
        <a:spcAft>
          <a:spcPct val="0"/>
        </a:spcAft>
        <a:buClr>
          <a:srgbClr val="0099FF"/>
        </a:buClr>
        <a:buChar char="•"/>
        <a:defRPr sz="2000">
          <a:solidFill>
            <a:schemeClr val="tx1"/>
          </a:solidFill>
          <a:latin typeface="+mn-lt"/>
        </a:defRPr>
      </a:lvl8pPr>
      <a:lvl9pPr marL="3886200" indent="-228600" algn="l" rtl="0" fontAlgn="base">
        <a:spcBef>
          <a:spcPct val="20000"/>
        </a:spcBef>
        <a:spcAft>
          <a:spcPct val="0"/>
        </a:spcAft>
        <a:buClr>
          <a:srgbClr val="0099F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2438400"/>
            <a:ext cx="73152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2"/>
          <p:cNvSpPr>
            <a:spLocks noGrp="1" noChangeArrowheads="1"/>
          </p:cNvSpPr>
          <p:nvPr>
            <p:ph type="title"/>
          </p:nvPr>
        </p:nvSpPr>
        <p:spPr bwMode="auto">
          <a:xfrm>
            <a:off x="381000" y="1476375"/>
            <a:ext cx="7010400" cy="733425"/>
          </a:xfrm>
          <a:prstGeom prst="rect">
            <a:avLst/>
          </a:prstGeom>
          <a:noFill/>
          <a:ln w="9525">
            <a:noFill/>
            <a:miter lim="800000"/>
            <a:headEnd/>
            <a:tailEnd/>
          </a:ln>
        </p:spPr>
        <p:txBody>
          <a:bodyPr vert="horz" wrap="square" lIns="91440" tIns="91440" rIns="91440" bIns="91440" numCol="1" anchor="ctr" anchorCtr="0" compatLnSpc="1">
            <a:prstTxWarp prst="textNoShape">
              <a:avLst/>
            </a:prstTxWarp>
            <a:spAutoFit/>
          </a:bodyPr>
          <a:lstStyle/>
          <a:p>
            <a:pPr lvl="0"/>
            <a:r>
              <a:rPr lang="en-US" smtClean="0"/>
              <a:t>Click to edit Master text styles</a:t>
            </a:r>
          </a:p>
        </p:txBody>
      </p:sp>
      <p:sp>
        <p:nvSpPr>
          <p:cNvPr id="1071" name="Text Box 47"/>
          <p:cNvSpPr txBox="1">
            <a:spLocks noChangeArrowheads="1"/>
          </p:cNvSpPr>
          <p:nvPr/>
        </p:nvSpPr>
        <p:spPr bwMode="auto">
          <a:xfrm>
            <a:off x="0" y="6400800"/>
            <a:ext cx="990600" cy="457200"/>
          </a:xfrm>
          <a:prstGeom prst="rect">
            <a:avLst/>
          </a:prstGeom>
          <a:noFill/>
          <a:ln w="9525" algn="ctr">
            <a:noFill/>
            <a:miter lim="800000"/>
            <a:headEnd/>
            <a:tailEnd/>
          </a:ln>
          <a:effectLst/>
        </p:spPr>
        <p:txBody>
          <a:bodyPr>
            <a:spAutoFit/>
          </a:bodyPr>
          <a:lstStyle/>
          <a:p>
            <a:pPr>
              <a:spcBef>
                <a:spcPct val="50000"/>
              </a:spcBef>
              <a:defRPr/>
            </a:pPr>
            <a:fld id="{EA8157B2-9AF7-4F3A-B2E9-5D58DF760147}" type="slidenum">
              <a:rPr lang="en-US" sz="2400">
                <a:solidFill>
                  <a:schemeClr val="bg1"/>
                </a:solidFill>
              </a:rPr>
              <a:pPr>
                <a:spcBef>
                  <a:spcPct val="50000"/>
                </a:spcBef>
                <a:defRPr/>
              </a:pPr>
              <a:t>‹#›</a:t>
            </a:fld>
            <a:endParaRPr lang="en-US" sz="2400">
              <a:solidFill>
                <a:schemeClr val="bg1"/>
              </a:solidFill>
            </a:endParaRPr>
          </a:p>
        </p:txBody>
      </p:sp>
      <p:sp>
        <p:nvSpPr>
          <p:cNvPr id="1075" name="Text Box 51"/>
          <p:cNvSpPr txBox="1">
            <a:spLocks noChangeArrowheads="1"/>
          </p:cNvSpPr>
          <p:nvPr/>
        </p:nvSpPr>
        <p:spPr bwMode="auto">
          <a:xfrm>
            <a:off x="8001000" y="6172200"/>
            <a:ext cx="990600" cy="336550"/>
          </a:xfrm>
          <a:prstGeom prst="rect">
            <a:avLst/>
          </a:prstGeom>
          <a:noFill/>
          <a:ln w="9525" algn="ctr">
            <a:noFill/>
            <a:miter lim="800000"/>
            <a:headEnd/>
            <a:tailEnd/>
          </a:ln>
          <a:effectLst/>
        </p:spPr>
        <p:txBody>
          <a:bodyPr>
            <a:spAutoFit/>
          </a:bodyPr>
          <a:lstStyle/>
          <a:p>
            <a:pPr>
              <a:spcBef>
                <a:spcPct val="50000"/>
              </a:spcBef>
              <a:defRPr/>
            </a:pPr>
            <a:fld id="{9ACBB39E-10A5-4E4E-B836-EA326E7B3AB5}" type="slidenum">
              <a:rPr lang="en-US" sz="1600"/>
              <a:pPr>
                <a:spcBef>
                  <a:spcPct val="50000"/>
                </a:spcBef>
                <a:defRPr/>
              </a:pPr>
              <a:t>‹#›</a:t>
            </a:fld>
            <a:endParaRPr lang="en-US" sz="1600"/>
          </a:p>
        </p:txBody>
      </p:sp>
      <p:pic>
        <p:nvPicPr>
          <p:cNvPr id="1030" name="Picture 67" descr="topslide"/>
          <p:cNvPicPr>
            <a:picLocks noChangeAspect="1" noChangeArrowheads="1"/>
          </p:cNvPicPr>
          <p:nvPr/>
        </p:nvPicPr>
        <p:blipFill>
          <a:blip r:embed="rId18"/>
          <a:srcRect/>
          <a:stretch>
            <a:fillRect/>
          </a:stretch>
        </p:blipFill>
        <p:spPr bwMode="auto">
          <a:xfrm>
            <a:off x="0" y="0"/>
            <a:ext cx="9144000" cy="1304925"/>
          </a:xfrm>
          <a:prstGeom prst="rect">
            <a:avLst/>
          </a:prstGeom>
          <a:noFill/>
          <a:ln w="9525">
            <a:noFill/>
            <a:miter lim="800000"/>
            <a:headEnd/>
            <a:tailEnd/>
          </a:ln>
        </p:spPr>
      </p:pic>
      <p:pic>
        <p:nvPicPr>
          <p:cNvPr id="1031" name="Picture 68" descr="bottomslide"/>
          <p:cNvPicPr>
            <a:picLocks noChangeAspect="1" noChangeArrowheads="1"/>
          </p:cNvPicPr>
          <p:nvPr/>
        </p:nvPicPr>
        <p:blipFill>
          <a:blip r:embed="rId19"/>
          <a:srcRect/>
          <a:stretch>
            <a:fillRect/>
          </a:stretch>
        </p:blipFill>
        <p:spPr bwMode="auto">
          <a:xfrm>
            <a:off x="0" y="6686550"/>
            <a:ext cx="9134475" cy="171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rgbClr val="0099FF"/>
          </a:solidFill>
          <a:latin typeface="+mj-lt"/>
          <a:ea typeface="+mj-ea"/>
          <a:cs typeface="+mj-cs"/>
        </a:defRPr>
      </a:lvl1pPr>
      <a:lvl2pPr algn="l" rtl="0" eaLnBrk="1" fontAlgn="base" hangingPunct="1">
        <a:spcBef>
          <a:spcPct val="0"/>
        </a:spcBef>
        <a:spcAft>
          <a:spcPct val="0"/>
        </a:spcAft>
        <a:defRPr sz="3600">
          <a:solidFill>
            <a:srgbClr val="0099FF"/>
          </a:solidFill>
          <a:latin typeface="Myriad Condensed Web" pitchFamily="34" charset="0"/>
        </a:defRPr>
      </a:lvl2pPr>
      <a:lvl3pPr algn="l" rtl="0" eaLnBrk="1" fontAlgn="base" hangingPunct="1">
        <a:spcBef>
          <a:spcPct val="0"/>
        </a:spcBef>
        <a:spcAft>
          <a:spcPct val="0"/>
        </a:spcAft>
        <a:defRPr sz="3600">
          <a:solidFill>
            <a:srgbClr val="0099FF"/>
          </a:solidFill>
          <a:latin typeface="Myriad Condensed Web" pitchFamily="34" charset="0"/>
        </a:defRPr>
      </a:lvl3pPr>
      <a:lvl4pPr algn="l" rtl="0" eaLnBrk="1" fontAlgn="base" hangingPunct="1">
        <a:spcBef>
          <a:spcPct val="0"/>
        </a:spcBef>
        <a:spcAft>
          <a:spcPct val="0"/>
        </a:spcAft>
        <a:defRPr sz="3600">
          <a:solidFill>
            <a:srgbClr val="0099FF"/>
          </a:solidFill>
          <a:latin typeface="Myriad Condensed Web" pitchFamily="34" charset="0"/>
        </a:defRPr>
      </a:lvl4pPr>
      <a:lvl5pPr algn="l" rtl="0" eaLnBrk="1" fontAlgn="base" hangingPunct="1">
        <a:spcBef>
          <a:spcPct val="0"/>
        </a:spcBef>
        <a:spcAft>
          <a:spcPct val="0"/>
        </a:spcAft>
        <a:defRPr sz="3600">
          <a:solidFill>
            <a:srgbClr val="0099FF"/>
          </a:solidFill>
          <a:latin typeface="Myriad Condensed Web" pitchFamily="34" charset="0"/>
        </a:defRPr>
      </a:lvl5pPr>
      <a:lvl6pPr marL="457200" algn="l" rtl="0" eaLnBrk="1" fontAlgn="base" hangingPunct="1">
        <a:spcBef>
          <a:spcPct val="0"/>
        </a:spcBef>
        <a:spcAft>
          <a:spcPct val="0"/>
        </a:spcAft>
        <a:defRPr sz="3600">
          <a:solidFill>
            <a:srgbClr val="0099FF"/>
          </a:solidFill>
          <a:latin typeface="Myriad Condensed Web" pitchFamily="34" charset="0"/>
        </a:defRPr>
      </a:lvl6pPr>
      <a:lvl7pPr marL="914400" algn="l" rtl="0" eaLnBrk="1" fontAlgn="base" hangingPunct="1">
        <a:spcBef>
          <a:spcPct val="0"/>
        </a:spcBef>
        <a:spcAft>
          <a:spcPct val="0"/>
        </a:spcAft>
        <a:defRPr sz="3600">
          <a:solidFill>
            <a:srgbClr val="0099FF"/>
          </a:solidFill>
          <a:latin typeface="Myriad Condensed Web" pitchFamily="34" charset="0"/>
        </a:defRPr>
      </a:lvl7pPr>
      <a:lvl8pPr marL="1371600" algn="l" rtl="0" eaLnBrk="1" fontAlgn="base" hangingPunct="1">
        <a:spcBef>
          <a:spcPct val="0"/>
        </a:spcBef>
        <a:spcAft>
          <a:spcPct val="0"/>
        </a:spcAft>
        <a:defRPr sz="3600">
          <a:solidFill>
            <a:srgbClr val="0099FF"/>
          </a:solidFill>
          <a:latin typeface="Myriad Condensed Web" pitchFamily="34" charset="0"/>
        </a:defRPr>
      </a:lvl8pPr>
      <a:lvl9pPr marL="1828800" algn="l" rtl="0" eaLnBrk="1" fontAlgn="base" hangingPunct="1">
        <a:spcBef>
          <a:spcPct val="0"/>
        </a:spcBef>
        <a:spcAft>
          <a:spcPct val="0"/>
        </a:spcAft>
        <a:defRPr sz="3600">
          <a:solidFill>
            <a:srgbClr val="0099FF"/>
          </a:solidFill>
          <a:latin typeface="Myriad Condensed Web" pitchFamily="34" charset="0"/>
        </a:defRPr>
      </a:lvl9pPr>
    </p:titleStyle>
    <p:bodyStyle>
      <a:lvl1pPr marL="342900" indent="-342900" algn="l" rtl="0" eaLnBrk="1" fontAlgn="base" hangingPunct="1">
        <a:spcBef>
          <a:spcPct val="20000"/>
        </a:spcBef>
        <a:spcAft>
          <a:spcPct val="0"/>
        </a:spcAft>
        <a:buClr>
          <a:srgbClr val="0099FF"/>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99FF"/>
        </a:buClr>
        <a:buChar char="•"/>
        <a:defRPr sz="2800">
          <a:solidFill>
            <a:schemeClr val="tx1"/>
          </a:solidFill>
          <a:latin typeface="+mn-lt"/>
        </a:defRPr>
      </a:lvl2pPr>
      <a:lvl3pPr marL="1143000" indent="-228600" algn="l" rtl="0" eaLnBrk="1" fontAlgn="base" hangingPunct="1">
        <a:spcBef>
          <a:spcPct val="20000"/>
        </a:spcBef>
        <a:spcAft>
          <a:spcPct val="0"/>
        </a:spcAft>
        <a:buClr>
          <a:srgbClr val="0099FF"/>
        </a:buClr>
        <a:buChar char="•"/>
        <a:defRPr sz="2400">
          <a:solidFill>
            <a:schemeClr val="tx1"/>
          </a:solidFill>
          <a:latin typeface="+mn-lt"/>
        </a:defRPr>
      </a:lvl3pPr>
      <a:lvl4pPr marL="1600200" indent="-228600" algn="l" rtl="0" eaLnBrk="1" fontAlgn="base" hangingPunct="1">
        <a:spcBef>
          <a:spcPct val="20000"/>
        </a:spcBef>
        <a:spcAft>
          <a:spcPct val="0"/>
        </a:spcAft>
        <a:buClr>
          <a:srgbClr val="0099FF"/>
        </a:buClr>
        <a:buChar char="•"/>
        <a:defRPr sz="2000">
          <a:solidFill>
            <a:schemeClr val="tx1"/>
          </a:solidFill>
          <a:latin typeface="+mn-lt"/>
        </a:defRPr>
      </a:lvl4pPr>
      <a:lvl5pPr marL="2057400" indent="-228600" algn="l" rtl="0" eaLnBrk="1" fontAlgn="base" hangingPunct="1">
        <a:spcBef>
          <a:spcPct val="20000"/>
        </a:spcBef>
        <a:spcAft>
          <a:spcPct val="0"/>
        </a:spcAft>
        <a:buClr>
          <a:srgbClr val="0099FF"/>
        </a:buClr>
        <a:buChar char="•"/>
        <a:defRPr sz="2000">
          <a:solidFill>
            <a:schemeClr val="tx1"/>
          </a:solidFill>
          <a:latin typeface="+mn-lt"/>
        </a:defRPr>
      </a:lvl5pPr>
      <a:lvl6pPr marL="2514600" indent="-228600" algn="l" rtl="0" eaLnBrk="1" fontAlgn="base" hangingPunct="1">
        <a:spcBef>
          <a:spcPct val="20000"/>
        </a:spcBef>
        <a:spcAft>
          <a:spcPct val="0"/>
        </a:spcAft>
        <a:buClr>
          <a:srgbClr val="0099FF"/>
        </a:buClr>
        <a:buChar char="•"/>
        <a:defRPr sz="2000">
          <a:solidFill>
            <a:schemeClr val="tx1"/>
          </a:solidFill>
          <a:latin typeface="+mn-lt"/>
        </a:defRPr>
      </a:lvl6pPr>
      <a:lvl7pPr marL="2971800" indent="-228600" algn="l" rtl="0" eaLnBrk="1" fontAlgn="base" hangingPunct="1">
        <a:spcBef>
          <a:spcPct val="20000"/>
        </a:spcBef>
        <a:spcAft>
          <a:spcPct val="0"/>
        </a:spcAft>
        <a:buClr>
          <a:srgbClr val="0099FF"/>
        </a:buClr>
        <a:buChar char="•"/>
        <a:defRPr sz="2000">
          <a:solidFill>
            <a:schemeClr val="tx1"/>
          </a:solidFill>
          <a:latin typeface="+mn-lt"/>
        </a:defRPr>
      </a:lvl7pPr>
      <a:lvl8pPr marL="3429000" indent="-228600" algn="l" rtl="0" eaLnBrk="1" fontAlgn="base" hangingPunct="1">
        <a:spcBef>
          <a:spcPct val="20000"/>
        </a:spcBef>
        <a:spcAft>
          <a:spcPct val="0"/>
        </a:spcAft>
        <a:buClr>
          <a:srgbClr val="0099FF"/>
        </a:buClr>
        <a:buChar char="•"/>
        <a:defRPr sz="2000">
          <a:solidFill>
            <a:schemeClr val="tx1"/>
          </a:solidFill>
          <a:latin typeface="+mn-lt"/>
        </a:defRPr>
      </a:lvl8pPr>
      <a:lvl9pPr marL="3886200" indent="-228600" algn="l" rtl="0" eaLnBrk="1" fontAlgn="base" hangingPunct="1">
        <a:spcBef>
          <a:spcPct val="20000"/>
        </a:spcBef>
        <a:spcAft>
          <a:spcPct val="0"/>
        </a:spcAft>
        <a:buClr>
          <a:srgbClr val="0099F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www.cslb.ca.gov/"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ctrTitle"/>
          </p:nvPr>
        </p:nvSpPr>
        <p:spPr>
          <a:xfrm>
            <a:off x="533400" y="1981200"/>
            <a:ext cx="7772400" cy="1415772"/>
          </a:xfrm>
        </p:spPr>
        <p:txBody>
          <a:bodyPr/>
          <a:lstStyle/>
          <a:p>
            <a:pPr algn="ctr"/>
            <a:r>
              <a:rPr lang="en-US" sz="4000" dirty="0"/>
              <a:t>Solar Water Heating Basics</a:t>
            </a:r>
            <a:br>
              <a:rPr lang="en-US" sz="4000" dirty="0"/>
            </a:br>
            <a:r>
              <a:rPr lang="en-US" sz="4000" dirty="0"/>
              <a:t>for Homeowners</a:t>
            </a:r>
          </a:p>
        </p:txBody>
      </p:sp>
      <p:sp>
        <p:nvSpPr>
          <p:cNvPr id="207875" name="Rectangle 3"/>
          <p:cNvSpPr>
            <a:spLocks noGrp="1" noChangeArrowheads="1"/>
          </p:cNvSpPr>
          <p:nvPr>
            <p:ph type="subTitle" idx="1"/>
          </p:nvPr>
        </p:nvSpPr>
        <p:spPr/>
        <p:txBody>
          <a:bodyPr/>
          <a:lstStyle/>
          <a:p>
            <a:pPr>
              <a:lnSpc>
                <a:spcPct val="80000"/>
              </a:lnSpc>
            </a:pPr>
            <a:r>
              <a:rPr lang="en-US" sz="2800" dirty="0"/>
              <a:t>Solar Water </a:t>
            </a:r>
            <a:r>
              <a:rPr lang="en-US" sz="2800" dirty="0" smtClean="0"/>
              <a:t>Heating </a:t>
            </a:r>
            <a:r>
              <a:rPr lang="en-US" sz="2800" dirty="0"/>
              <a:t>Pilot </a:t>
            </a:r>
            <a:r>
              <a:rPr lang="en-US" sz="2800" dirty="0" smtClean="0"/>
              <a:t>Program</a:t>
            </a:r>
            <a:endParaRPr lang="en-US" sz="2800" dirty="0" smtClean="0"/>
          </a:p>
        </p:txBody>
      </p:sp>
      <p:sp>
        <p:nvSpPr>
          <p:cNvPr id="4" name="Rectangle 5"/>
          <p:cNvSpPr>
            <a:spLocks noGrp="1" noChangeArrowheads="1"/>
          </p:cNvSpPr>
          <p:nvPr>
            <p:ph type="ftr" sz="quarter" idx="4294967295"/>
          </p:nvPr>
        </p:nvSpPr>
        <p:spPr>
          <a:xfrm>
            <a:off x="3048000" y="4724400"/>
            <a:ext cx="2895600" cy="1009650"/>
          </a:xfrm>
          <a:prstGeom prst="rect">
            <a:avLst/>
          </a:prstGeom>
          <a:ln/>
        </p:spPr>
        <p:txBody>
          <a:bodyPr/>
          <a:lstStyle/>
          <a:p>
            <a:r>
              <a:rPr lang="en-US" sz="1600" b="0" dirty="0" smtClean="0"/>
              <a:t>Skip Fralick</a:t>
            </a:r>
            <a:endParaRPr lang="en-US" sz="16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381000" y="1295400"/>
            <a:ext cx="7010400" cy="733425"/>
          </a:xfrm>
        </p:spPr>
        <p:txBody>
          <a:bodyPr/>
          <a:lstStyle/>
          <a:p>
            <a:r>
              <a:rPr lang="en-US" dirty="0"/>
              <a:t>Active Systems – Open Loop</a:t>
            </a:r>
          </a:p>
        </p:txBody>
      </p:sp>
      <p:pic>
        <p:nvPicPr>
          <p:cNvPr id="222211" name="Picture 3"/>
          <p:cNvPicPr>
            <a:picLocks noGrp="1" noChangeAspect="1" noChangeArrowheads="1"/>
          </p:cNvPicPr>
          <p:nvPr>
            <p:ph idx="1"/>
          </p:nvPr>
        </p:nvPicPr>
        <p:blipFill>
          <a:blip r:embed="rId3"/>
          <a:srcRect/>
          <a:stretch>
            <a:fillRect/>
          </a:stretch>
        </p:blipFill>
        <p:spPr>
          <a:xfrm>
            <a:off x="2057400" y="1984375"/>
            <a:ext cx="4876800" cy="4416425"/>
          </a:xfrm>
          <a:noFill/>
          <a:ln/>
        </p:spPr>
      </p:pic>
      <p:sp>
        <p:nvSpPr>
          <p:cNvPr id="222212" name="Text Box 4"/>
          <p:cNvSpPr txBox="1">
            <a:spLocks noChangeArrowheads="1"/>
          </p:cNvSpPr>
          <p:nvPr/>
        </p:nvSpPr>
        <p:spPr bwMode="auto">
          <a:xfrm>
            <a:off x="1143000" y="6324600"/>
            <a:ext cx="3429000" cy="304800"/>
          </a:xfrm>
          <a:prstGeom prst="rect">
            <a:avLst/>
          </a:prstGeom>
          <a:noFill/>
          <a:ln w="9525" algn="ctr">
            <a:noFill/>
            <a:miter lim="800000"/>
            <a:headEnd/>
            <a:tailEnd/>
          </a:ln>
          <a:effectLst/>
        </p:spPr>
        <p:txBody>
          <a:bodyPr>
            <a:spAutoFit/>
          </a:bodyPr>
          <a:lstStyle/>
          <a:p>
            <a:pPr algn="l"/>
            <a:r>
              <a:rPr lang="en-US" sz="1400" b="0" dirty="0">
                <a:solidFill>
                  <a:schemeClr val="bg2"/>
                </a:solidFill>
              </a:rPr>
              <a:t>Source: FSEC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381000" y="1219200"/>
            <a:ext cx="7010400" cy="733425"/>
          </a:xfrm>
        </p:spPr>
        <p:txBody>
          <a:bodyPr/>
          <a:lstStyle/>
          <a:p>
            <a:r>
              <a:rPr lang="en-US" dirty="0"/>
              <a:t>Active Systems – Closed Loop</a:t>
            </a:r>
          </a:p>
        </p:txBody>
      </p:sp>
      <p:pic>
        <p:nvPicPr>
          <p:cNvPr id="221187" name="Picture 3"/>
          <p:cNvPicPr>
            <a:picLocks noGrp="1" noChangeAspect="1" noChangeArrowheads="1"/>
          </p:cNvPicPr>
          <p:nvPr>
            <p:ph idx="1"/>
          </p:nvPr>
        </p:nvPicPr>
        <p:blipFill>
          <a:blip r:embed="rId3"/>
          <a:srcRect/>
          <a:stretch>
            <a:fillRect/>
          </a:stretch>
        </p:blipFill>
        <p:spPr>
          <a:xfrm>
            <a:off x="1981200" y="1935163"/>
            <a:ext cx="4800600" cy="4465637"/>
          </a:xfrm>
        </p:spPr>
      </p:pic>
      <p:sp>
        <p:nvSpPr>
          <p:cNvPr id="221188" name="Text Box 4"/>
          <p:cNvSpPr txBox="1">
            <a:spLocks noChangeArrowheads="1"/>
          </p:cNvSpPr>
          <p:nvPr/>
        </p:nvSpPr>
        <p:spPr bwMode="auto">
          <a:xfrm>
            <a:off x="1066800" y="6400800"/>
            <a:ext cx="1752600" cy="304800"/>
          </a:xfrm>
          <a:prstGeom prst="rect">
            <a:avLst/>
          </a:prstGeom>
          <a:noFill/>
          <a:ln w="9525" algn="ctr">
            <a:noFill/>
            <a:miter lim="800000"/>
            <a:headEnd/>
            <a:tailEnd/>
          </a:ln>
          <a:effectLst/>
        </p:spPr>
        <p:txBody>
          <a:bodyPr>
            <a:spAutoFit/>
          </a:bodyPr>
          <a:lstStyle/>
          <a:p>
            <a:pPr algn="l">
              <a:spcBef>
                <a:spcPct val="50000"/>
              </a:spcBef>
            </a:pPr>
            <a:r>
              <a:rPr lang="en-US" sz="1400" b="0" dirty="0">
                <a:solidFill>
                  <a:schemeClr val="bg2"/>
                </a:solidFill>
              </a:rPr>
              <a:t>Source:</a:t>
            </a:r>
            <a:r>
              <a:rPr lang="en-US" sz="1400" b="0" dirty="0"/>
              <a:t> </a:t>
            </a:r>
            <a:r>
              <a:rPr lang="en-US" sz="1400" b="0" dirty="0">
                <a:solidFill>
                  <a:schemeClr val="bg2"/>
                </a:solidFill>
              </a:rPr>
              <a:t>EERE</a:t>
            </a:r>
            <a:endParaRPr lang="en-US" sz="1400" b="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381000" y="1295400"/>
            <a:ext cx="7010400" cy="733425"/>
          </a:xfrm>
        </p:spPr>
        <p:txBody>
          <a:bodyPr/>
          <a:lstStyle/>
          <a:p>
            <a:r>
              <a:rPr lang="en-US" dirty="0"/>
              <a:t>Active System - </a:t>
            </a:r>
            <a:r>
              <a:rPr lang="en-US" dirty="0" err="1"/>
              <a:t>Drainback</a:t>
            </a:r>
            <a:endParaRPr lang="en-US" dirty="0"/>
          </a:p>
        </p:txBody>
      </p:sp>
      <p:pic>
        <p:nvPicPr>
          <p:cNvPr id="266244" name="Picture 4"/>
          <p:cNvPicPr>
            <a:picLocks noChangeAspect="1" noChangeArrowheads="1"/>
          </p:cNvPicPr>
          <p:nvPr/>
        </p:nvPicPr>
        <p:blipFill>
          <a:blip r:embed="rId3"/>
          <a:srcRect/>
          <a:stretch>
            <a:fillRect/>
          </a:stretch>
        </p:blipFill>
        <p:spPr bwMode="auto">
          <a:xfrm>
            <a:off x="1752600" y="2103317"/>
            <a:ext cx="4876800" cy="429748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t>Collector Types</a:t>
            </a:r>
          </a:p>
        </p:txBody>
      </p:sp>
      <p:sp>
        <p:nvSpPr>
          <p:cNvPr id="253955" name="Rectangle 3"/>
          <p:cNvSpPr>
            <a:spLocks noGrp="1" noChangeArrowheads="1"/>
          </p:cNvSpPr>
          <p:nvPr>
            <p:ph idx="1"/>
          </p:nvPr>
        </p:nvSpPr>
        <p:spPr>
          <a:xfrm>
            <a:off x="762000" y="2362200"/>
            <a:ext cx="7696200" cy="3810000"/>
          </a:xfrm>
        </p:spPr>
        <p:txBody>
          <a:bodyPr/>
          <a:lstStyle/>
          <a:p>
            <a:pPr>
              <a:lnSpc>
                <a:spcPct val="90000"/>
              </a:lnSpc>
            </a:pPr>
            <a:r>
              <a:rPr lang="en-US" dirty="0"/>
              <a:t>Unglazed (Pool Systems)</a:t>
            </a:r>
          </a:p>
          <a:p>
            <a:pPr>
              <a:lnSpc>
                <a:spcPct val="90000"/>
              </a:lnSpc>
            </a:pPr>
            <a:r>
              <a:rPr lang="en-US" dirty="0"/>
              <a:t>Integrated Collector and Storage (ICS)</a:t>
            </a:r>
          </a:p>
          <a:p>
            <a:pPr>
              <a:lnSpc>
                <a:spcPct val="90000"/>
              </a:lnSpc>
            </a:pPr>
            <a:r>
              <a:rPr lang="en-US" dirty="0" err="1"/>
              <a:t>Thermosyphon</a:t>
            </a:r>
            <a:endParaRPr lang="en-US" dirty="0"/>
          </a:p>
          <a:p>
            <a:pPr>
              <a:lnSpc>
                <a:spcPct val="90000"/>
              </a:lnSpc>
            </a:pPr>
            <a:r>
              <a:rPr lang="en-US" dirty="0"/>
              <a:t>Glazed Flat-Plate</a:t>
            </a:r>
          </a:p>
          <a:p>
            <a:pPr>
              <a:lnSpc>
                <a:spcPct val="90000"/>
              </a:lnSpc>
            </a:pPr>
            <a:r>
              <a:rPr lang="en-US" dirty="0"/>
              <a:t>Evacuated Tube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04800" y="1295400"/>
            <a:ext cx="7010400" cy="733425"/>
          </a:xfrm>
        </p:spPr>
        <p:txBody>
          <a:bodyPr/>
          <a:lstStyle/>
          <a:p>
            <a:r>
              <a:rPr lang="en-US" dirty="0"/>
              <a:t>Collector Types</a:t>
            </a:r>
          </a:p>
        </p:txBody>
      </p:sp>
      <p:sp>
        <p:nvSpPr>
          <p:cNvPr id="254979" name="Rectangle 3"/>
          <p:cNvSpPr>
            <a:spLocks noGrp="1" noChangeArrowheads="1"/>
          </p:cNvSpPr>
          <p:nvPr>
            <p:ph idx="1"/>
          </p:nvPr>
        </p:nvSpPr>
        <p:spPr>
          <a:xfrm>
            <a:off x="914400" y="2057400"/>
            <a:ext cx="7315200" cy="4495800"/>
          </a:xfrm>
        </p:spPr>
        <p:txBody>
          <a:bodyPr/>
          <a:lstStyle/>
          <a:p>
            <a:r>
              <a:rPr lang="en-US" dirty="0"/>
              <a:t>Unglazed Collector (pools)</a:t>
            </a:r>
          </a:p>
        </p:txBody>
      </p:sp>
      <p:pic>
        <p:nvPicPr>
          <p:cNvPr id="254980" name="Picture 4" descr="SunSaver Solar Pool Heating Panel"/>
          <p:cNvPicPr>
            <a:picLocks noChangeAspect="1" noChangeArrowheads="1"/>
          </p:cNvPicPr>
          <p:nvPr/>
        </p:nvPicPr>
        <p:blipFill>
          <a:blip r:embed="rId3"/>
          <a:srcRect/>
          <a:stretch>
            <a:fillRect/>
          </a:stretch>
        </p:blipFill>
        <p:spPr bwMode="auto">
          <a:xfrm>
            <a:off x="685800" y="3505200"/>
            <a:ext cx="3200400" cy="1536700"/>
          </a:xfrm>
          <a:prstGeom prst="rect">
            <a:avLst/>
          </a:prstGeom>
          <a:noFill/>
        </p:spPr>
      </p:pic>
      <p:sp>
        <p:nvSpPr>
          <p:cNvPr id="254981" name="Text Box 5"/>
          <p:cNvSpPr txBox="1">
            <a:spLocks noChangeArrowheads="1"/>
          </p:cNvSpPr>
          <p:nvPr/>
        </p:nvSpPr>
        <p:spPr bwMode="auto">
          <a:xfrm>
            <a:off x="762000" y="5957888"/>
            <a:ext cx="5181600" cy="304800"/>
          </a:xfrm>
          <a:prstGeom prst="rect">
            <a:avLst/>
          </a:prstGeom>
          <a:noFill/>
          <a:ln w="9525" algn="ctr">
            <a:noFill/>
            <a:miter lim="800000"/>
            <a:headEnd/>
            <a:tailEnd/>
          </a:ln>
          <a:effectLst/>
        </p:spPr>
        <p:txBody>
          <a:bodyPr>
            <a:spAutoFit/>
          </a:bodyPr>
          <a:lstStyle/>
          <a:p>
            <a:pPr algn="l">
              <a:spcBef>
                <a:spcPct val="50000"/>
              </a:spcBef>
            </a:pPr>
            <a:r>
              <a:rPr lang="en-US" sz="1400" b="0">
                <a:solidFill>
                  <a:srgbClr val="969696"/>
                </a:solidFill>
              </a:rPr>
              <a:t>Source: FAFCO			Son Energy</a:t>
            </a:r>
          </a:p>
        </p:txBody>
      </p:sp>
      <p:pic>
        <p:nvPicPr>
          <p:cNvPr id="254982" name="Picture 6" descr="roof3a"/>
          <p:cNvPicPr>
            <a:picLocks noChangeAspect="1" noChangeArrowheads="1"/>
          </p:cNvPicPr>
          <p:nvPr/>
        </p:nvPicPr>
        <p:blipFill>
          <a:blip r:embed="rId4"/>
          <a:srcRect/>
          <a:stretch>
            <a:fillRect/>
          </a:stretch>
        </p:blipFill>
        <p:spPr bwMode="auto">
          <a:xfrm>
            <a:off x="4495800" y="2771775"/>
            <a:ext cx="3810000" cy="30194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381000" y="1371600"/>
            <a:ext cx="7010400" cy="733425"/>
          </a:xfrm>
        </p:spPr>
        <p:txBody>
          <a:bodyPr/>
          <a:lstStyle/>
          <a:p>
            <a:r>
              <a:rPr lang="en-US" dirty="0"/>
              <a:t>Collector Types - Passive</a:t>
            </a:r>
          </a:p>
        </p:txBody>
      </p:sp>
      <p:sp>
        <p:nvSpPr>
          <p:cNvPr id="256003" name="Rectangle 3"/>
          <p:cNvSpPr>
            <a:spLocks noGrp="1" noChangeArrowheads="1"/>
          </p:cNvSpPr>
          <p:nvPr>
            <p:ph idx="1"/>
          </p:nvPr>
        </p:nvSpPr>
        <p:spPr>
          <a:xfrm>
            <a:off x="914400" y="2057400"/>
            <a:ext cx="7315200" cy="4495800"/>
          </a:xfrm>
        </p:spPr>
        <p:txBody>
          <a:bodyPr/>
          <a:lstStyle/>
          <a:p>
            <a:r>
              <a:rPr lang="en-US" dirty="0"/>
              <a:t>ICS</a:t>
            </a:r>
          </a:p>
        </p:txBody>
      </p:sp>
      <p:pic>
        <p:nvPicPr>
          <p:cNvPr id="256004" name="Picture 4" descr="copperheart_cutaway"/>
          <p:cNvPicPr>
            <a:picLocks noChangeAspect="1" noChangeArrowheads="1"/>
          </p:cNvPicPr>
          <p:nvPr/>
        </p:nvPicPr>
        <p:blipFill>
          <a:blip r:embed="rId3"/>
          <a:srcRect/>
          <a:stretch>
            <a:fillRect/>
          </a:stretch>
        </p:blipFill>
        <p:spPr bwMode="auto">
          <a:xfrm>
            <a:off x="304800" y="2997200"/>
            <a:ext cx="3581400" cy="2413000"/>
          </a:xfrm>
          <a:prstGeom prst="rect">
            <a:avLst/>
          </a:prstGeom>
          <a:noFill/>
        </p:spPr>
      </p:pic>
      <p:sp>
        <p:nvSpPr>
          <p:cNvPr id="256005" name="Text Box 5"/>
          <p:cNvSpPr txBox="1">
            <a:spLocks noChangeArrowheads="1"/>
          </p:cNvSpPr>
          <p:nvPr/>
        </p:nvSpPr>
        <p:spPr bwMode="auto">
          <a:xfrm>
            <a:off x="609600" y="5957888"/>
            <a:ext cx="6019800" cy="304800"/>
          </a:xfrm>
          <a:prstGeom prst="rect">
            <a:avLst/>
          </a:prstGeom>
          <a:noFill/>
          <a:ln w="9525" algn="ctr">
            <a:noFill/>
            <a:miter lim="800000"/>
            <a:headEnd/>
            <a:tailEnd/>
          </a:ln>
          <a:effectLst/>
        </p:spPr>
        <p:txBody>
          <a:bodyPr>
            <a:spAutoFit/>
          </a:bodyPr>
          <a:lstStyle/>
          <a:p>
            <a:pPr algn="l">
              <a:spcBef>
                <a:spcPct val="50000"/>
              </a:spcBef>
            </a:pPr>
            <a:r>
              <a:rPr lang="en-US" sz="1400" b="0" dirty="0">
                <a:solidFill>
                  <a:srgbClr val="969696"/>
                </a:solidFill>
              </a:rPr>
              <a:t>Source: </a:t>
            </a:r>
            <a:r>
              <a:rPr lang="en-US" sz="1400" b="0" dirty="0" err="1">
                <a:solidFill>
                  <a:srgbClr val="969696"/>
                </a:solidFill>
              </a:rPr>
              <a:t>SunEarth</a:t>
            </a:r>
            <a:r>
              <a:rPr lang="en-US" sz="1400" b="0" dirty="0">
                <a:solidFill>
                  <a:srgbClr val="969696"/>
                </a:solidFill>
              </a:rPr>
              <a:t>	              	 	</a:t>
            </a:r>
            <a:r>
              <a:rPr lang="en-US" sz="1400" b="0" dirty="0" smtClean="0">
                <a:solidFill>
                  <a:srgbClr val="969696"/>
                </a:solidFill>
              </a:rPr>
              <a:t>CPAU</a:t>
            </a:r>
            <a:endParaRPr lang="en-US" sz="1400" b="0" dirty="0">
              <a:solidFill>
                <a:srgbClr val="969696"/>
              </a:solidFill>
            </a:endParaRPr>
          </a:p>
        </p:txBody>
      </p:sp>
      <p:pic>
        <p:nvPicPr>
          <p:cNvPr id="256007" name="Picture 7" descr="M:\CSI\SWH\Palo Alto SWH Incentive Program\Installation Photos\SWH Photos 102108183.jpg"/>
          <p:cNvPicPr>
            <a:picLocks noChangeAspect="1" noChangeArrowheads="1"/>
          </p:cNvPicPr>
          <p:nvPr/>
        </p:nvPicPr>
        <p:blipFill>
          <a:blip r:embed="rId4" cstate="print"/>
          <a:srcRect/>
          <a:stretch>
            <a:fillRect/>
          </a:stretch>
        </p:blipFill>
        <p:spPr bwMode="auto">
          <a:xfrm>
            <a:off x="3886200" y="2453640"/>
            <a:ext cx="4348480" cy="326136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381000" y="1219200"/>
            <a:ext cx="7010400" cy="733425"/>
          </a:xfrm>
        </p:spPr>
        <p:txBody>
          <a:bodyPr/>
          <a:lstStyle/>
          <a:p>
            <a:r>
              <a:rPr lang="en-US" dirty="0"/>
              <a:t>Collector Types - Passive</a:t>
            </a:r>
          </a:p>
        </p:txBody>
      </p:sp>
      <p:sp>
        <p:nvSpPr>
          <p:cNvPr id="257027" name="Rectangle 3"/>
          <p:cNvSpPr>
            <a:spLocks noGrp="1" noChangeArrowheads="1"/>
          </p:cNvSpPr>
          <p:nvPr>
            <p:ph idx="1"/>
          </p:nvPr>
        </p:nvSpPr>
        <p:spPr>
          <a:xfrm>
            <a:off x="685800" y="1905000"/>
            <a:ext cx="7315200" cy="4495800"/>
          </a:xfrm>
        </p:spPr>
        <p:txBody>
          <a:bodyPr/>
          <a:lstStyle/>
          <a:p>
            <a:r>
              <a:rPr lang="en-US" dirty="0" err="1"/>
              <a:t>Thermosyphon</a:t>
            </a:r>
            <a:endParaRPr lang="en-US" dirty="0"/>
          </a:p>
        </p:txBody>
      </p:sp>
      <p:sp>
        <p:nvSpPr>
          <p:cNvPr id="257029" name="Text Box 5"/>
          <p:cNvSpPr txBox="1">
            <a:spLocks noChangeArrowheads="1"/>
          </p:cNvSpPr>
          <p:nvPr/>
        </p:nvSpPr>
        <p:spPr bwMode="auto">
          <a:xfrm>
            <a:off x="685800" y="5867400"/>
            <a:ext cx="7543800" cy="304800"/>
          </a:xfrm>
          <a:prstGeom prst="rect">
            <a:avLst/>
          </a:prstGeom>
          <a:noFill/>
          <a:ln w="9525" algn="ctr">
            <a:noFill/>
            <a:miter lim="800000"/>
            <a:headEnd/>
            <a:tailEnd/>
          </a:ln>
          <a:effectLst/>
        </p:spPr>
        <p:txBody>
          <a:bodyPr>
            <a:spAutoFit/>
          </a:bodyPr>
          <a:lstStyle/>
          <a:p>
            <a:pPr algn="l">
              <a:spcBef>
                <a:spcPct val="50000"/>
              </a:spcBef>
            </a:pPr>
            <a:r>
              <a:rPr lang="en-US" sz="1400" b="0" dirty="0">
                <a:solidFill>
                  <a:srgbClr val="969696"/>
                </a:solidFill>
              </a:rPr>
              <a:t>Source: </a:t>
            </a:r>
            <a:r>
              <a:rPr lang="en-US" sz="1400" b="0" dirty="0" err="1" smtClean="0">
                <a:solidFill>
                  <a:srgbClr val="969696"/>
                </a:solidFill>
              </a:rPr>
              <a:t>SunEarth</a:t>
            </a:r>
            <a:r>
              <a:rPr lang="en-US" sz="1400" b="0" dirty="0">
                <a:solidFill>
                  <a:srgbClr val="969696"/>
                </a:solidFill>
              </a:rPr>
              <a:t>			</a:t>
            </a:r>
            <a:r>
              <a:rPr lang="en-US" sz="1400" b="0" dirty="0" smtClean="0">
                <a:solidFill>
                  <a:srgbClr val="969696"/>
                </a:solidFill>
              </a:rPr>
              <a:t>CleanTech</a:t>
            </a:r>
            <a:endParaRPr lang="en-US" sz="1400" b="0" dirty="0">
              <a:solidFill>
                <a:srgbClr val="969696"/>
              </a:solidFill>
            </a:endParaRPr>
          </a:p>
        </p:txBody>
      </p:sp>
      <p:pic>
        <p:nvPicPr>
          <p:cNvPr id="257031" name="Picture 7" descr="M:\Graphics\Solar Water Heating\Copy of Gupta 005.jpg"/>
          <p:cNvPicPr>
            <a:picLocks noChangeAspect="1" noChangeArrowheads="1"/>
          </p:cNvPicPr>
          <p:nvPr/>
        </p:nvPicPr>
        <p:blipFill>
          <a:blip r:embed="rId3" cstate="print"/>
          <a:srcRect/>
          <a:stretch>
            <a:fillRect/>
          </a:stretch>
        </p:blipFill>
        <p:spPr bwMode="auto">
          <a:xfrm>
            <a:off x="4495800" y="2419350"/>
            <a:ext cx="4191000" cy="3143250"/>
          </a:xfrm>
          <a:prstGeom prst="rect">
            <a:avLst/>
          </a:prstGeom>
          <a:noFill/>
        </p:spPr>
      </p:pic>
      <p:pic>
        <p:nvPicPr>
          <p:cNvPr id="257032" name="Picture 8"/>
          <p:cNvPicPr>
            <a:picLocks noChangeAspect="1" noChangeArrowheads="1"/>
          </p:cNvPicPr>
          <p:nvPr/>
        </p:nvPicPr>
        <p:blipFill>
          <a:blip r:embed="rId4"/>
          <a:srcRect/>
          <a:stretch>
            <a:fillRect/>
          </a:stretch>
        </p:blipFill>
        <p:spPr bwMode="auto">
          <a:xfrm>
            <a:off x="304800" y="3124200"/>
            <a:ext cx="4088117" cy="2447925"/>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381000" y="1295400"/>
            <a:ext cx="7010400" cy="733425"/>
          </a:xfrm>
        </p:spPr>
        <p:txBody>
          <a:bodyPr/>
          <a:lstStyle/>
          <a:p>
            <a:r>
              <a:rPr lang="en-US" dirty="0"/>
              <a:t>Collector Types - Active</a:t>
            </a:r>
          </a:p>
        </p:txBody>
      </p:sp>
      <p:sp>
        <p:nvSpPr>
          <p:cNvPr id="258051" name="Rectangle 3"/>
          <p:cNvSpPr>
            <a:spLocks noGrp="1" noChangeArrowheads="1"/>
          </p:cNvSpPr>
          <p:nvPr>
            <p:ph idx="1"/>
          </p:nvPr>
        </p:nvSpPr>
        <p:spPr>
          <a:xfrm>
            <a:off x="914400" y="1905000"/>
            <a:ext cx="7315200" cy="4495800"/>
          </a:xfrm>
        </p:spPr>
        <p:txBody>
          <a:bodyPr/>
          <a:lstStyle/>
          <a:p>
            <a:r>
              <a:rPr lang="en-US" dirty="0"/>
              <a:t>Glazed Flat-Plate</a:t>
            </a:r>
          </a:p>
        </p:txBody>
      </p:sp>
      <p:pic>
        <p:nvPicPr>
          <p:cNvPr id="258052" name="Picture 4" descr="flat-plate solar collector"/>
          <p:cNvPicPr>
            <a:picLocks noChangeAspect="1" noChangeArrowheads="1"/>
          </p:cNvPicPr>
          <p:nvPr/>
        </p:nvPicPr>
        <p:blipFill>
          <a:blip r:embed="rId3"/>
          <a:srcRect/>
          <a:stretch>
            <a:fillRect/>
          </a:stretch>
        </p:blipFill>
        <p:spPr bwMode="auto">
          <a:xfrm>
            <a:off x="381000" y="2667000"/>
            <a:ext cx="4038600" cy="2927350"/>
          </a:xfrm>
          <a:prstGeom prst="rect">
            <a:avLst/>
          </a:prstGeom>
          <a:noFill/>
        </p:spPr>
      </p:pic>
      <p:sp>
        <p:nvSpPr>
          <p:cNvPr id="258054" name="Text Box 6"/>
          <p:cNvSpPr txBox="1">
            <a:spLocks noChangeArrowheads="1"/>
          </p:cNvSpPr>
          <p:nvPr/>
        </p:nvSpPr>
        <p:spPr bwMode="auto">
          <a:xfrm>
            <a:off x="914400" y="6096000"/>
            <a:ext cx="6324600" cy="304800"/>
          </a:xfrm>
          <a:prstGeom prst="rect">
            <a:avLst/>
          </a:prstGeom>
          <a:noFill/>
          <a:ln w="9525" algn="ctr">
            <a:noFill/>
            <a:miter lim="800000"/>
            <a:headEnd/>
            <a:tailEnd/>
          </a:ln>
          <a:effectLst/>
        </p:spPr>
        <p:txBody>
          <a:bodyPr>
            <a:spAutoFit/>
          </a:bodyPr>
          <a:lstStyle/>
          <a:p>
            <a:pPr algn="l">
              <a:spcBef>
                <a:spcPct val="50000"/>
              </a:spcBef>
            </a:pPr>
            <a:r>
              <a:rPr lang="en-US" sz="1400" b="0" dirty="0" smtClean="0">
                <a:solidFill>
                  <a:srgbClr val="969696"/>
                </a:solidFill>
              </a:rPr>
              <a:t>Source: EERE</a:t>
            </a:r>
            <a:r>
              <a:rPr lang="en-US" sz="1400" b="0" dirty="0">
                <a:solidFill>
                  <a:srgbClr val="969696"/>
                </a:solidFill>
              </a:rPr>
              <a:t>	</a:t>
            </a:r>
            <a:r>
              <a:rPr lang="en-US" sz="1400" b="0" dirty="0" smtClean="0">
                <a:solidFill>
                  <a:srgbClr val="969696"/>
                </a:solidFill>
              </a:rPr>
              <a:t> </a:t>
            </a:r>
            <a:r>
              <a:rPr lang="en-US" sz="1400" b="0" dirty="0">
                <a:solidFill>
                  <a:srgbClr val="969696"/>
                </a:solidFill>
              </a:rPr>
              <a:t>		</a:t>
            </a:r>
            <a:r>
              <a:rPr lang="en-US" sz="1400" b="0" dirty="0" smtClean="0">
                <a:solidFill>
                  <a:srgbClr val="969696"/>
                </a:solidFill>
              </a:rPr>
              <a:t>Butler Sun Solutions</a:t>
            </a:r>
            <a:endParaRPr lang="en-US" sz="1400" b="0" dirty="0">
              <a:solidFill>
                <a:srgbClr val="969696"/>
              </a:solidFill>
            </a:endParaRPr>
          </a:p>
        </p:txBody>
      </p:sp>
      <p:pic>
        <p:nvPicPr>
          <p:cNvPr id="258055" name="Picture 7" descr="M:\Graphics\Solar Water Heating\Michael &amp; Debbi Meacham's Installation\Michael &amp; Debbi Meacham's Installation 110207 036.jpg"/>
          <p:cNvPicPr>
            <a:picLocks noChangeAspect="1" noChangeArrowheads="1"/>
          </p:cNvPicPr>
          <p:nvPr/>
        </p:nvPicPr>
        <p:blipFill>
          <a:blip r:embed="rId4" cstate="print"/>
          <a:srcRect/>
          <a:stretch>
            <a:fillRect/>
          </a:stretch>
        </p:blipFill>
        <p:spPr bwMode="auto">
          <a:xfrm>
            <a:off x="4572000" y="2667000"/>
            <a:ext cx="3860800" cy="28956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81000" y="1295400"/>
            <a:ext cx="7010400" cy="733425"/>
          </a:xfrm>
        </p:spPr>
        <p:txBody>
          <a:bodyPr/>
          <a:lstStyle/>
          <a:p>
            <a:r>
              <a:rPr lang="en-US" dirty="0"/>
              <a:t>Collector Types - Active</a:t>
            </a:r>
          </a:p>
        </p:txBody>
      </p:sp>
      <p:sp>
        <p:nvSpPr>
          <p:cNvPr id="259075" name="Rectangle 3"/>
          <p:cNvSpPr>
            <a:spLocks noGrp="1" noChangeArrowheads="1"/>
          </p:cNvSpPr>
          <p:nvPr>
            <p:ph idx="1"/>
          </p:nvPr>
        </p:nvSpPr>
        <p:spPr>
          <a:xfrm>
            <a:off x="838200" y="1905000"/>
            <a:ext cx="7315200" cy="4495800"/>
          </a:xfrm>
        </p:spPr>
        <p:txBody>
          <a:bodyPr/>
          <a:lstStyle/>
          <a:p>
            <a:r>
              <a:rPr lang="en-US" dirty="0"/>
              <a:t>Evacuated Tube Collector</a:t>
            </a:r>
          </a:p>
        </p:txBody>
      </p:sp>
      <p:pic>
        <p:nvPicPr>
          <p:cNvPr id="259076" name="Picture 4" descr="Evacuated Tubes and Heat Pipes"/>
          <p:cNvPicPr>
            <a:picLocks noChangeAspect="1" noChangeArrowheads="1"/>
          </p:cNvPicPr>
          <p:nvPr/>
        </p:nvPicPr>
        <p:blipFill>
          <a:blip r:embed="rId3"/>
          <a:srcRect/>
          <a:stretch>
            <a:fillRect/>
          </a:stretch>
        </p:blipFill>
        <p:spPr bwMode="auto">
          <a:xfrm>
            <a:off x="457200" y="3124200"/>
            <a:ext cx="3810000" cy="2209800"/>
          </a:xfrm>
          <a:prstGeom prst="rect">
            <a:avLst/>
          </a:prstGeom>
          <a:noFill/>
        </p:spPr>
      </p:pic>
      <p:sp>
        <p:nvSpPr>
          <p:cNvPr id="259078" name="Text Box 6"/>
          <p:cNvSpPr txBox="1">
            <a:spLocks noChangeArrowheads="1"/>
          </p:cNvSpPr>
          <p:nvPr/>
        </p:nvSpPr>
        <p:spPr bwMode="auto">
          <a:xfrm>
            <a:off x="838200" y="6019800"/>
            <a:ext cx="5638800" cy="304800"/>
          </a:xfrm>
          <a:prstGeom prst="rect">
            <a:avLst/>
          </a:prstGeom>
          <a:noFill/>
          <a:ln w="9525" algn="ctr">
            <a:noFill/>
            <a:miter lim="800000"/>
            <a:headEnd/>
            <a:tailEnd/>
          </a:ln>
          <a:effectLst/>
        </p:spPr>
        <p:txBody>
          <a:bodyPr wrap="square">
            <a:spAutoFit/>
          </a:bodyPr>
          <a:lstStyle/>
          <a:p>
            <a:pPr algn="l">
              <a:spcBef>
                <a:spcPct val="50000"/>
              </a:spcBef>
            </a:pPr>
            <a:r>
              <a:rPr lang="en-US" sz="1400" b="0" dirty="0">
                <a:solidFill>
                  <a:srgbClr val="969696"/>
                </a:solidFill>
              </a:rPr>
              <a:t>Source: </a:t>
            </a:r>
            <a:r>
              <a:rPr lang="en-US" sz="1400" b="0" dirty="0" err="1" smtClean="0">
                <a:solidFill>
                  <a:srgbClr val="969696"/>
                </a:solidFill>
              </a:rPr>
              <a:t>Apricus</a:t>
            </a:r>
            <a:r>
              <a:rPr lang="en-US" sz="1400" b="0" dirty="0" smtClean="0">
                <a:solidFill>
                  <a:srgbClr val="969696"/>
                </a:solidFill>
              </a:rPr>
              <a:t>				CleanTech</a:t>
            </a:r>
            <a:endParaRPr lang="en-US" sz="1400" b="0" dirty="0">
              <a:solidFill>
                <a:srgbClr val="969696"/>
              </a:solidFill>
            </a:endParaRPr>
          </a:p>
        </p:txBody>
      </p:sp>
      <p:pic>
        <p:nvPicPr>
          <p:cNvPr id="259079" name="Picture 7" descr="M:\Marketing\Photographs\09-29-08 Euclid Apartments\Euclid_21008 177[1].JPG"/>
          <p:cNvPicPr>
            <a:picLocks noChangeAspect="1" noChangeArrowheads="1"/>
          </p:cNvPicPr>
          <p:nvPr/>
        </p:nvPicPr>
        <p:blipFill>
          <a:blip r:embed="rId4" cstate="print"/>
          <a:srcRect/>
          <a:stretch>
            <a:fillRect/>
          </a:stretch>
        </p:blipFill>
        <p:spPr bwMode="auto">
          <a:xfrm>
            <a:off x="4495800" y="2743200"/>
            <a:ext cx="3759200" cy="28194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a:t>What is the SWHPP?</a:t>
            </a:r>
          </a:p>
        </p:txBody>
      </p:sp>
      <p:sp>
        <p:nvSpPr>
          <p:cNvPr id="230403" name="Rectangle 3"/>
          <p:cNvSpPr>
            <a:spLocks noGrp="1" noChangeArrowheads="1"/>
          </p:cNvSpPr>
          <p:nvPr>
            <p:ph idx="1"/>
          </p:nvPr>
        </p:nvSpPr>
        <p:spPr>
          <a:xfrm>
            <a:off x="609600" y="2362200"/>
            <a:ext cx="7696200" cy="3886200"/>
          </a:xfrm>
          <a:noFill/>
          <a:ln/>
        </p:spPr>
        <p:txBody>
          <a:bodyPr/>
          <a:lstStyle/>
          <a:p>
            <a:pPr>
              <a:lnSpc>
                <a:spcPct val="90000"/>
              </a:lnSpc>
            </a:pPr>
            <a:r>
              <a:rPr lang="en-US" sz="2400" dirty="0"/>
              <a:t>The Solar Water Heating Pilot Program, part of the larger California Solar Initiative, was designed to gather information on the market, technologies and financials of SWH in order to expand to a statewide program.</a:t>
            </a:r>
          </a:p>
          <a:p>
            <a:pPr lvl="1">
              <a:lnSpc>
                <a:spcPct val="90000"/>
              </a:lnSpc>
            </a:pPr>
            <a:r>
              <a:rPr lang="en-US" sz="2400" dirty="0"/>
              <a:t>Total SWHPP budget is $1.5 million for incentives</a:t>
            </a:r>
          </a:p>
          <a:p>
            <a:pPr lvl="1">
              <a:lnSpc>
                <a:spcPct val="90000"/>
              </a:lnSpc>
            </a:pPr>
            <a:r>
              <a:rPr lang="en-US" sz="2400" dirty="0"/>
              <a:t>Program rolled out on July 2, 2007 and will run through </a:t>
            </a:r>
            <a:r>
              <a:rPr lang="en-US" sz="2400" dirty="0">
                <a:solidFill>
                  <a:srgbClr val="CC0000"/>
                </a:solidFill>
              </a:rPr>
              <a:t>Dec. 31, 2009</a:t>
            </a:r>
            <a:r>
              <a:rPr lang="en-US" sz="2400" dirty="0"/>
              <a:t> or until the funding is exhausted</a:t>
            </a:r>
          </a:p>
          <a:p>
            <a:pPr lvl="1">
              <a:lnSpc>
                <a:spcPct val="90000"/>
              </a:lnSpc>
            </a:pPr>
            <a:r>
              <a:rPr lang="en-US" sz="2400" dirty="0"/>
              <a:t>One year of data collection on all monitored systems (up to 100)</a:t>
            </a:r>
          </a:p>
          <a:p>
            <a:pPr>
              <a:lnSpc>
                <a:spcPct val="90000"/>
              </a:lnSpc>
              <a:buNone/>
            </a:pP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p:cNvSpPr>
            <a:spLocks noGrp="1" noChangeArrowheads="1"/>
          </p:cNvSpPr>
          <p:nvPr>
            <p:ph idx="1"/>
          </p:nvPr>
        </p:nvSpPr>
        <p:spPr>
          <a:xfrm>
            <a:off x="228600" y="2362200"/>
            <a:ext cx="8153400" cy="4724400"/>
          </a:xfrm>
          <a:noFill/>
          <a:ln/>
        </p:spPr>
        <p:txBody>
          <a:bodyPr/>
          <a:lstStyle/>
          <a:p>
            <a:pPr marL="1371600" lvl="2" indent="-457200">
              <a:lnSpc>
                <a:spcPct val="80000"/>
              </a:lnSpc>
              <a:buClr>
                <a:srgbClr val="007FD6"/>
              </a:buClr>
              <a:buNone/>
            </a:pPr>
            <a:r>
              <a:rPr lang="en-US" sz="2800" dirty="0"/>
              <a:t>Vision: </a:t>
            </a:r>
            <a:r>
              <a:rPr lang="en-US" sz="2800" dirty="0" smtClean="0"/>
              <a:t>Creating a sustainable energy future</a:t>
            </a:r>
            <a:endParaRPr lang="en-US" sz="2800" dirty="0"/>
          </a:p>
          <a:p>
            <a:pPr marL="1371600" lvl="2" indent="-457200">
              <a:lnSpc>
                <a:spcPct val="80000"/>
              </a:lnSpc>
              <a:buClr>
                <a:srgbClr val="007FD6"/>
              </a:buClr>
              <a:buFontTx/>
              <a:buNone/>
            </a:pPr>
            <a:endParaRPr lang="en-US" sz="2800" dirty="0" smtClean="0"/>
          </a:p>
          <a:p>
            <a:pPr marL="1371600" lvl="2" indent="-457200">
              <a:lnSpc>
                <a:spcPct val="80000"/>
              </a:lnSpc>
              <a:buClr>
                <a:srgbClr val="007FD6"/>
              </a:buClr>
              <a:buFontTx/>
              <a:buNone/>
            </a:pPr>
            <a:r>
              <a:rPr lang="en-US" sz="2800" dirty="0" smtClean="0"/>
              <a:t>Mission:</a:t>
            </a:r>
            <a:endParaRPr lang="en-US" sz="2800" dirty="0"/>
          </a:p>
          <a:p>
            <a:pPr marL="2209800" lvl="4" indent="-381000">
              <a:lnSpc>
                <a:spcPct val="80000"/>
              </a:lnSpc>
              <a:buClr>
                <a:srgbClr val="007FD6"/>
              </a:buClr>
            </a:pPr>
            <a:r>
              <a:rPr lang="en-US" sz="2800" dirty="0"/>
              <a:t>Transportation</a:t>
            </a:r>
          </a:p>
          <a:p>
            <a:pPr marL="2209800" lvl="4" indent="-381000">
              <a:lnSpc>
                <a:spcPct val="80000"/>
              </a:lnSpc>
              <a:buClr>
                <a:srgbClr val="007FD6"/>
              </a:buClr>
            </a:pPr>
            <a:r>
              <a:rPr lang="en-US" sz="2800" dirty="0"/>
              <a:t>Green Building</a:t>
            </a:r>
          </a:p>
          <a:p>
            <a:pPr marL="2209800" lvl="4" indent="-381000">
              <a:lnSpc>
                <a:spcPct val="80000"/>
              </a:lnSpc>
              <a:buClr>
                <a:srgbClr val="007FD6"/>
              </a:buClr>
            </a:pPr>
            <a:r>
              <a:rPr lang="en-US" sz="2800" dirty="0"/>
              <a:t>Climate Change</a:t>
            </a:r>
          </a:p>
          <a:p>
            <a:pPr marL="2209800" lvl="4" indent="-381000">
              <a:lnSpc>
                <a:spcPct val="80000"/>
              </a:lnSpc>
              <a:buClr>
                <a:srgbClr val="007FD6"/>
              </a:buClr>
            </a:pPr>
            <a:r>
              <a:rPr lang="en-US" sz="2800" dirty="0"/>
              <a:t>Renewable Energy</a:t>
            </a:r>
          </a:p>
          <a:p>
            <a:pPr marL="2209800" lvl="4" indent="-381000">
              <a:lnSpc>
                <a:spcPct val="80000"/>
              </a:lnSpc>
              <a:buClr>
                <a:srgbClr val="007FD6"/>
              </a:buClr>
            </a:pPr>
            <a:r>
              <a:rPr lang="en-US" sz="2800" dirty="0"/>
              <a:t>Energy Efficiency </a:t>
            </a:r>
          </a:p>
        </p:txBody>
      </p:sp>
      <p:sp>
        <p:nvSpPr>
          <p:cNvPr id="5" name="Rectangle 2"/>
          <p:cNvSpPr>
            <a:spLocks noGrp="1" noChangeArrowheads="1"/>
          </p:cNvSpPr>
          <p:nvPr>
            <p:ph type="title"/>
          </p:nvPr>
        </p:nvSpPr>
        <p:spPr>
          <a:xfrm>
            <a:off x="457200" y="1400175"/>
            <a:ext cx="8153400" cy="733425"/>
          </a:xfrm>
        </p:spPr>
        <p:txBody>
          <a:bodyPr/>
          <a:lstStyle/>
          <a:p>
            <a:r>
              <a:rPr lang="en-US" dirty="0" smtClean="0"/>
              <a:t>Vision and Mission</a:t>
            </a:r>
            <a:endParaRPr lang="en-US"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381000" y="1295400"/>
            <a:ext cx="7010400" cy="733425"/>
          </a:xfrm>
        </p:spPr>
        <p:txBody>
          <a:bodyPr/>
          <a:lstStyle/>
          <a:p>
            <a:r>
              <a:rPr lang="en-US" dirty="0"/>
              <a:t>SWHPP, continued</a:t>
            </a:r>
          </a:p>
        </p:txBody>
      </p:sp>
      <p:sp>
        <p:nvSpPr>
          <p:cNvPr id="231427" name="Rectangle 3"/>
          <p:cNvSpPr>
            <a:spLocks noGrp="1" noChangeArrowheads="1"/>
          </p:cNvSpPr>
          <p:nvPr>
            <p:ph idx="1"/>
          </p:nvPr>
        </p:nvSpPr>
        <p:spPr>
          <a:xfrm>
            <a:off x="228600" y="1905000"/>
            <a:ext cx="8382000" cy="4495800"/>
          </a:xfrm>
        </p:spPr>
        <p:txBody>
          <a:bodyPr/>
          <a:lstStyle/>
          <a:p>
            <a:pPr lvl="1"/>
            <a:r>
              <a:rPr lang="en-US" dirty="0"/>
              <a:t>Eligibility</a:t>
            </a:r>
          </a:p>
          <a:p>
            <a:pPr lvl="2"/>
            <a:r>
              <a:rPr lang="en-US" dirty="0"/>
              <a:t>Available only to SDG&amp;E electric customers, nowhere else in the state</a:t>
            </a:r>
          </a:p>
          <a:p>
            <a:pPr lvl="2"/>
            <a:r>
              <a:rPr lang="en-US" dirty="0"/>
              <a:t>New Construction is eligible</a:t>
            </a:r>
          </a:p>
          <a:p>
            <a:pPr lvl="2"/>
            <a:r>
              <a:rPr lang="en-US" dirty="0"/>
              <a:t>Pools and Spas are not eligible</a:t>
            </a:r>
          </a:p>
          <a:p>
            <a:pPr lvl="2"/>
            <a:r>
              <a:rPr lang="en-US" dirty="0"/>
              <a:t>Installations must use Solar Rating and Certification Corporation (SRCC) OG-300 systems</a:t>
            </a:r>
          </a:p>
          <a:p>
            <a:pPr lvl="2"/>
            <a:r>
              <a:rPr lang="en-US" dirty="0"/>
              <a:t>Maximum $1500 for residential </a:t>
            </a:r>
            <a:r>
              <a:rPr lang="en-US" dirty="0" smtClean="0"/>
              <a:t>installations</a:t>
            </a:r>
          </a:p>
          <a:p>
            <a:pPr lvl="2"/>
            <a:r>
              <a:rPr lang="en-US" dirty="0" smtClean="0"/>
              <a:t>Replacement systems may re-use existing copper pipes</a:t>
            </a:r>
          </a:p>
          <a:p>
            <a:pPr lvl="2"/>
            <a:r>
              <a:rPr lang="en-US" dirty="0" smtClean="0"/>
              <a:t>Replacement of single components is not eligible</a:t>
            </a:r>
            <a:endParaRPr lang="en-US" dirty="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t>SWHPP, cont’d</a:t>
            </a:r>
          </a:p>
        </p:txBody>
      </p:sp>
      <p:sp>
        <p:nvSpPr>
          <p:cNvPr id="232451" name="Rectangle 3"/>
          <p:cNvSpPr>
            <a:spLocks noGrp="1" noChangeArrowheads="1"/>
          </p:cNvSpPr>
          <p:nvPr>
            <p:ph idx="1"/>
          </p:nvPr>
        </p:nvSpPr>
        <p:spPr>
          <a:xfrm>
            <a:off x="838200" y="2133600"/>
            <a:ext cx="7315200" cy="4495800"/>
          </a:xfrm>
        </p:spPr>
        <p:txBody>
          <a:bodyPr/>
          <a:lstStyle/>
          <a:p>
            <a:r>
              <a:rPr lang="en-US" dirty="0"/>
              <a:t>Program Installation Requirements</a:t>
            </a:r>
          </a:p>
          <a:p>
            <a:pPr lvl="1"/>
            <a:r>
              <a:rPr lang="en-US" dirty="0" smtClean="0"/>
              <a:t>Eligible Contractor</a:t>
            </a:r>
          </a:p>
          <a:p>
            <a:pPr lvl="1"/>
            <a:r>
              <a:rPr lang="en-US" dirty="0" smtClean="0"/>
              <a:t>SRCC Equipment</a:t>
            </a:r>
          </a:p>
          <a:p>
            <a:pPr lvl="1"/>
            <a:r>
              <a:rPr lang="en-US" dirty="0" smtClean="0"/>
              <a:t>Freeze </a:t>
            </a:r>
            <a:r>
              <a:rPr lang="en-US" dirty="0"/>
              <a:t>Protection</a:t>
            </a:r>
          </a:p>
          <a:p>
            <a:pPr lvl="1"/>
            <a:r>
              <a:rPr lang="en-US" dirty="0"/>
              <a:t>Scald Protection</a:t>
            </a:r>
          </a:p>
          <a:p>
            <a:pPr lvl="1"/>
            <a:r>
              <a:rPr lang="en-US" dirty="0"/>
              <a:t>Permit</a:t>
            </a:r>
          </a:p>
          <a:p>
            <a:pPr lvl="1"/>
            <a:r>
              <a:rPr lang="en-US" dirty="0"/>
              <a:t>CCSE Inspection</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a:t>Incentive Calculation</a:t>
            </a:r>
          </a:p>
        </p:txBody>
      </p:sp>
      <p:sp>
        <p:nvSpPr>
          <p:cNvPr id="233475" name="Rectangle 3"/>
          <p:cNvSpPr>
            <a:spLocks noGrp="1" noChangeArrowheads="1"/>
          </p:cNvSpPr>
          <p:nvPr>
            <p:ph idx="1"/>
          </p:nvPr>
        </p:nvSpPr>
        <p:spPr>
          <a:xfrm>
            <a:off x="990600" y="2362200"/>
            <a:ext cx="7315200" cy="4495800"/>
          </a:xfrm>
        </p:spPr>
        <p:txBody>
          <a:bodyPr/>
          <a:lstStyle/>
          <a:p>
            <a:r>
              <a:rPr lang="en-US" sz="2800" dirty="0"/>
              <a:t>$1500 Maximum Incentive</a:t>
            </a:r>
          </a:p>
          <a:p>
            <a:r>
              <a:rPr lang="en-US" sz="2800" dirty="0"/>
              <a:t>Solar Orientation Factor – 0.9 to 1.0 based on tilt and orientation</a:t>
            </a:r>
          </a:p>
          <a:p>
            <a:r>
              <a:rPr lang="en-US" sz="2800" dirty="0"/>
              <a:t>SRCC Annual Savings of the OG-300 System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381000" y="1295400"/>
            <a:ext cx="7010400" cy="733425"/>
          </a:xfrm>
        </p:spPr>
        <p:txBody>
          <a:bodyPr/>
          <a:lstStyle/>
          <a:p>
            <a:r>
              <a:rPr lang="en-US" dirty="0"/>
              <a:t>Incentive Calculation - Example</a:t>
            </a:r>
          </a:p>
        </p:txBody>
      </p:sp>
      <p:sp>
        <p:nvSpPr>
          <p:cNvPr id="234499" name="Rectangle 3"/>
          <p:cNvSpPr>
            <a:spLocks noGrp="1" noChangeArrowheads="1"/>
          </p:cNvSpPr>
          <p:nvPr>
            <p:ph idx="1"/>
          </p:nvPr>
        </p:nvSpPr>
        <p:spPr>
          <a:xfrm>
            <a:off x="533400" y="1981200"/>
            <a:ext cx="7315200" cy="4495800"/>
          </a:xfrm>
        </p:spPr>
        <p:txBody>
          <a:bodyPr/>
          <a:lstStyle/>
          <a:p>
            <a:r>
              <a:rPr lang="en-US" sz="2000" dirty="0"/>
              <a:t>$1500 x 1.0 x 140 </a:t>
            </a:r>
            <a:r>
              <a:rPr lang="en-US" sz="2000" dirty="0" err="1"/>
              <a:t>therms</a:t>
            </a:r>
            <a:r>
              <a:rPr lang="en-US" sz="2000" dirty="0"/>
              <a:t>/150 </a:t>
            </a:r>
            <a:r>
              <a:rPr lang="en-US" sz="2000" dirty="0" err="1"/>
              <a:t>therms</a:t>
            </a:r>
            <a:r>
              <a:rPr lang="en-US" sz="2000" dirty="0"/>
              <a:t> = $1,400</a:t>
            </a:r>
          </a:p>
          <a:p>
            <a:pPr lvl="1"/>
            <a:r>
              <a:rPr lang="en-US" sz="1600" dirty="0" smtClean="0"/>
              <a:t>Recirculation </a:t>
            </a:r>
            <a:r>
              <a:rPr lang="en-US" sz="1600" dirty="0"/>
              <a:t>Freeze Protection</a:t>
            </a:r>
          </a:p>
          <a:p>
            <a:pPr lvl="1"/>
            <a:r>
              <a:rPr lang="en-US" sz="1600" dirty="0" smtClean="0"/>
              <a:t>4x10 </a:t>
            </a:r>
            <a:r>
              <a:rPr lang="en-US" sz="1600" dirty="0"/>
              <a:t>Glazed Flat-Plate Collector</a:t>
            </a:r>
          </a:p>
          <a:p>
            <a:pPr lvl="1"/>
            <a:r>
              <a:rPr lang="en-US" sz="1600" dirty="0"/>
              <a:t>80 Gallon Solar Storage Tank</a:t>
            </a:r>
          </a:p>
          <a:p>
            <a:pPr lvl="1"/>
            <a:r>
              <a:rPr lang="en-US" sz="1600" dirty="0"/>
              <a:t>Natural Gas Auxiliary </a:t>
            </a:r>
          </a:p>
          <a:p>
            <a:pPr lvl="1"/>
            <a:r>
              <a:rPr lang="en-US" sz="1600" dirty="0"/>
              <a:t>Annual Savings of 140 </a:t>
            </a:r>
            <a:r>
              <a:rPr lang="en-US" sz="1600" dirty="0" err="1"/>
              <a:t>therms</a:t>
            </a:r>
            <a:endParaRPr lang="en-US" sz="1600" dirty="0"/>
          </a:p>
          <a:p>
            <a:pPr lvl="1"/>
            <a:endParaRPr lang="en-US" sz="1600" dirty="0"/>
          </a:p>
        </p:txBody>
      </p:sp>
      <p:pic>
        <p:nvPicPr>
          <p:cNvPr id="234500" name="Picture 4"/>
          <p:cNvPicPr>
            <a:picLocks noChangeAspect="1" noChangeArrowheads="1"/>
          </p:cNvPicPr>
          <p:nvPr/>
        </p:nvPicPr>
        <p:blipFill>
          <a:blip r:embed="rId2"/>
          <a:srcRect/>
          <a:stretch>
            <a:fillRect/>
          </a:stretch>
        </p:blipFill>
        <p:spPr bwMode="auto">
          <a:xfrm>
            <a:off x="4495800" y="2552700"/>
            <a:ext cx="4267200" cy="3695700"/>
          </a:xfrm>
          <a:prstGeom prst="rect">
            <a:avLst/>
          </a:prstGeom>
          <a:noFill/>
          <a:ln w="9525" algn="ctr">
            <a:noFill/>
            <a:miter lim="800000"/>
            <a:headEnd/>
            <a:tailEnd/>
          </a:ln>
          <a:effectLst/>
        </p:spPr>
      </p:pic>
      <p:sp>
        <p:nvSpPr>
          <p:cNvPr id="234501" name="Text Box 5"/>
          <p:cNvSpPr txBox="1">
            <a:spLocks noChangeArrowheads="1"/>
          </p:cNvSpPr>
          <p:nvPr/>
        </p:nvSpPr>
        <p:spPr bwMode="auto">
          <a:xfrm>
            <a:off x="1828800" y="5562600"/>
            <a:ext cx="2667000" cy="304800"/>
          </a:xfrm>
          <a:prstGeom prst="rect">
            <a:avLst/>
          </a:prstGeom>
          <a:noFill/>
          <a:ln w="9525" algn="ctr">
            <a:noFill/>
            <a:miter lim="800000"/>
            <a:headEnd/>
            <a:tailEnd/>
          </a:ln>
          <a:effectLst/>
        </p:spPr>
        <p:txBody>
          <a:bodyPr>
            <a:spAutoFit/>
          </a:bodyPr>
          <a:lstStyle/>
          <a:p>
            <a:pPr algn="r">
              <a:spcBef>
                <a:spcPct val="50000"/>
              </a:spcBef>
            </a:pPr>
            <a:r>
              <a:rPr lang="en-US" sz="1400" b="0" dirty="0">
                <a:solidFill>
                  <a:srgbClr val="969696"/>
                </a:solidFill>
              </a:rPr>
              <a:t>Source: SRCC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a:t>Additional Incentives</a:t>
            </a:r>
          </a:p>
        </p:txBody>
      </p:sp>
      <p:sp>
        <p:nvSpPr>
          <p:cNvPr id="241667" name="Rectangle 3"/>
          <p:cNvSpPr>
            <a:spLocks noGrp="1" noChangeArrowheads="1"/>
          </p:cNvSpPr>
          <p:nvPr>
            <p:ph idx="1"/>
          </p:nvPr>
        </p:nvSpPr>
        <p:spPr>
          <a:xfrm>
            <a:off x="914400" y="2286000"/>
            <a:ext cx="7315200" cy="4495800"/>
          </a:xfrm>
        </p:spPr>
        <p:txBody>
          <a:bodyPr/>
          <a:lstStyle/>
          <a:p>
            <a:r>
              <a:rPr lang="en-US" sz="2800" dirty="0"/>
              <a:t>Federal Tax Credit – 30% of cost (post-incentive) </a:t>
            </a:r>
            <a:r>
              <a:rPr lang="en-US" sz="2800" dirty="0" smtClean="0"/>
              <a:t>(cap removed)</a:t>
            </a:r>
            <a:endParaRPr lang="en-US" sz="2800" dirty="0"/>
          </a:p>
          <a:p>
            <a:r>
              <a:rPr lang="en-US" sz="2800" dirty="0"/>
              <a:t>Increased property value but exempt from increase property tax</a:t>
            </a:r>
          </a:p>
          <a:p>
            <a:r>
              <a:rPr lang="en-US" sz="2800" dirty="0"/>
              <a:t>Protection against future rate increases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71575"/>
            <a:ext cx="7010400" cy="733425"/>
          </a:xfrm>
        </p:spPr>
        <p:txBody>
          <a:bodyPr/>
          <a:lstStyle/>
          <a:p>
            <a:r>
              <a:rPr lang="en-US" dirty="0" smtClean="0"/>
              <a:t>Economics of SWH</a:t>
            </a:r>
            <a:endParaRPr lang="en-US" dirty="0"/>
          </a:p>
        </p:txBody>
      </p:sp>
      <p:sp>
        <p:nvSpPr>
          <p:cNvPr id="3" name="Content Placeholder 2"/>
          <p:cNvSpPr>
            <a:spLocks noGrp="1"/>
          </p:cNvSpPr>
          <p:nvPr>
            <p:ph idx="1"/>
          </p:nvPr>
        </p:nvSpPr>
        <p:spPr>
          <a:xfrm>
            <a:off x="609600" y="1752600"/>
            <a:ext cx="7315200" cy="4495800"/>
          </a:xfrm>
        </p:spPr>
        <p:txBody>
          <a:bodyPr/>
          <a:lstStyle/>
          <a:p>
            <a:r>
              <a:rPr lang="en-US" dirty="0" smtClean="0"/>
              <a:t>Natural Gas Displacement</a:t>
            </a:r>
            <a:endParaRPr lang="en-US" dirty="0"/>
          </a:p>
        </p:txBody>
      </p:sp>
      <p:graphicFrame>
        <p:nvGraphicFramePr>
          <p:cNvPr id="8" name="Table 7"/>
          <p:cNvGraphicFramePr>
            <a:graphicFrameLocks noGrp="1"/>
          </p:cNvGraphicFramePr>
          <p:nvPr/>
        </p:nvGraphicFramePr>
        <p:xfrm>
          <a:off x="1219200" y="2395185"/>
          <a:ext cx="7315200" cy="3548415"/>
        </p:xfrm>
        <a:graphic>
          <a:graphicData uri="http://schemas.openxmlformats.org/drawingml/2006/table">
            <a:tbl>
              <a:tblPr/>
              <a:tblGrid>
                <a:gridCol w="1706709"/>
                <a:gridCol w="750743"/>
                <a:gridCol w="706582"/>
                <a:gridCol w="706582"/>
                <a:gridCol w="824344"/>
                <a:gridCol w="824344"/>
                <a:gridCol w="897948"/>
                <a:gridCol w="897948"/>
              </a:tblGrid>
              <a:tr h="269507">
                <a:tc>
                  <a:txBody>
                    <a:bodyPr/>
                    <a:lstStyle/>
                    <a:p>
                      <a:pPr algn="l" fontAlgn="b"/>
                      <a:r>
                        <a:rPr lang="en-US" sz="1000" b="0" i="0" u="none" strike="noStrike" baseline="0" dirty="0">
                          <a:solidFill>
                            <a:srgbClr val="000000"/>
                          </a:solidFill>
                          <a:latin typeface="Calibri"/>
                        </a:rPr>
                        <a:t>Installed Cost</a:t>
                      </a:r>
                    </a:p>
                  </a:txBody>
                  <a:tcPr marL="8659" marR="8659" marT="8659" marB="0" anchor="b">
                    <a:lnL>
                      <a:noFill/>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1000" b="0" i="0" u="none" strike="noStrike" baseline="0">
                          <a:solidFill>
                            <a:srgbClr val="000000"/>
                          </a:solidFill>
                          <a:latin typeface="Calibri"/>
                        </a:rPr>
                        <a:t> $      6,500 </a:t>
                      </a:r>
                    </a:p>
                  </a:txBody>
                  <a:tcPr marL="8659" marR="8659" marT="86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baseline="0">
                        <a:solidFill>
                          <a:srgbClr val="000000"/>
                        </a:solidFill>
                        <a:latin typeface="Calibri"/>
                      </a:endParaRPr>
                    </a:p>
                  </a:txBody>
                  <a:tcPr marL="8659" marR="8659" marT="865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r>
              <a:tr h="269507">
                <a:tc>
                  <a:txBody>
                    <a:bodyPr/>
                    <a:lstStyle/>
                    <a:p>
                      <a:pPr algn="l" fontAlgn="b"/>
                      <a:r>
                        <a:rPr lang="en-US" sz="1000" b="0" i="0" u="none" strike="noStrike" baseline="0" dirty="0">
                          <a:solidFill>
                            <a:srgbClr val="000000"/>
                          </a:solidFill>
                          <a:latin typeface="Calibri"/>
                        </a:rPr>
                        <a:t>Incentive</a:t>
                      </a:r>
                    </a:p>
                  </a:txBody>
                  <a:tcPr marL="8659" marR="8659" marT="8659" marB="0" anchor="b">
                    <a:lnL>
                      <a:noFill/>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1000" b="0" i="0" u="none" strike="noStrike" baseline="0" dirty="0">
                          <a:solidFill>
                            <a:srgbClr val="000000"/>
                          </a:solidFill>
                          <a:latin typeface="Calibri"/>
                        </a:rPr>
                        <a:t> $      1,200 </a:t>
                      </a:r>
                    </a:p>
                  </a:txBody>
                  <a:tcPr marL="8659" marR="8659" marT="86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baseline="0">
                        <a:solidFill>
                          <a:srgbClr val="000000"/>
                        </a:solidFill>
                        <a:latin typeface="Calibri"/>
                      </a:endParaRPr>
                    </a:p>
                  </a:txBody>
                  <a:tcPr marL="8659" marR="8659" marT="865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r>
              <a:tr h="256674">
                <a:tc>
                  <a:txBody>
                    <a:bodyPr/>
                    <a:lstStyle/>
                    <a:p>
                      <a:pPr algn="l" fontAlgn="b"/>
                      <a:r>
                        <a:rPr lang="en-US" sz="1000" b="0" i="0" u="none" strike="noStrike" baseline="0">
                          <a:solidFill>
                            <a:srgbClr val="000000"/>
                          </a:solidFill>
                          <a:latin typeface="Calibri"/>
                        </a:rPr>
                        <a:t>ITC</a:t>
                      </a:r>
                    </a:p>
                  </a:txBody>
                  <a:tcPr marL="8659" marR="8659" marT="8659" marB="0" anchor="b">
                    <a:lnL>
                      <a:noFill/>
                    </a:lnL>
                    <a:lnR>
                      <a:noFill/>
                    </a:lnR>
                    <a:lnT>
                      <a:noFill/>
                    </a:lnT>
                    <a:lnB>
                      <a:noFill/>
                    </a:lnB>
                    <a:solidFill>
                      <a:srgbClr val="B8CCE4"/>
                    </a:solidFill>
                  </a:tcPr>
                </a:tc>
                <a:tc>
                  <a:txBody>
                    <a:bodyPr/>
                    <a:lstStyle/>
                    <a:p>
                      <a:pPr algn="l" fontAlgn="b"/>
                      <a:r>
                        <a:rPr lang="en-US" sz="1000" b="0" i="0" u="none" strike="noStrike" baseline="0">
                          <a:solidFill>
                            <a:srgbClr val="000000"/>
                          </a:solidFill>
                          <a:latin typeface="Calibri"/>
                        </a:rPr>
                        <a:t> $      1,590 </a:t>
                      </a:r>
                    </a:p>
                  </a:txBody>
                  <a:tcPr marL="8659" marR="8659" marT="8659" marB="0" anchor="b">
                    <a:lnL>
                      <a:noFill/>
                    </a:lnL>
                    <a:lnR>
                      <a:noFill/>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tcPr>
                </a:tc>
                <a:tc>
                  <a:txBody>
                    <a:bodyPr/>
                    <a:lstStyle/>
                    <a:p>
                      <a:endParaRPr lang="en-US" dirty="0"/>
                    </a:p>
                  </a:txBody>
                  <a:tcPr marL="9525" marR="9525" marT="9525"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r>
              <a:tr h="269507">
                <a:tc>
                  <a:txBody>
                    <a:bodyPr/>
                    <a:lstStyle/>
                    <a:p>
                      <a:pPr algn="l" fontAlgn="b"/>
                      <a:r>
                        <a:rPr lang="en-US" sz="1000" b="0" i="0" u="none" strike="noStrike" baseline="0">
                          <a:solidFill>
                            <a:srgbClr val="FFFFFF"/>
                          </a:solidFill>
                          <a:latin typeface="Calibri"/>
                        </a:rPr>
                        <a:t>Net Cost</a:t>
                      </a:r>
                    </a:p>
                  </a:txBody>
                  <a:tcPr marL="8659" marR="8659" marT="8659" marB="0" anchor="b">
                    <a:lnL>
                      <a:noFill/>
                    </a:lnL>
                    <a:lnR>
                      <a:noFill/>
                    </a:lnR>
                    <a:lnT>
                      <a:noFill/>
                    </a:lnT>
                    <a:lnB>
                      <a:noFill/>
                    </a:lnB>
                    <a:solidFill>
                      <a:srgbClr val="376091"/>
                    </a:solidFill>
                  </a:tcPr>
                </a:tc>
                <a:tc>
                  <a:txBody>
                    <a:bodyPr/>
                    <a:lstStyle/>
                    <a:p>
                      <a:pPr algn="l" fontAlgn="b"/>
                      <a:r>
                        <a:rPr lang="en-US" sz="1000" b="0" i="0" u="none" strike="noStrike" baseline="0">
                          <a:solidFill>
                            <a:srgbClr val="FFFFFF"/>
                          </a:solidFill>
                          <a:latin typeface="Calibri"/>
                        </a:rPr>
                        <a:t> $      3,710 </a:t>
                      </a:r>
                    </a:p>
                  </a:txBody>
                  <a:tcPr marL="8659" marR="8659" marT="8659" marB="0" anchor="b">
                    <a:lnL>
                      <a:noFill/>
                    </a:lnL>
                    <a:lnR>
                      <a:noFill/>
                    </a:lnR>
                    <a:lnT>
                      <a:noFill/>
                    </a:lnT>
                    <a:lnB w="12700" cap="flat" cmpd="sng" algn="ctr">
                      <a:solidFill>
                        <a:srgbClr val="000000"/>
                      </a:solidFill>
                      <a:prstDash val="solid"/>
                      <a:round/>
                      <a:headEnd type="none" w="med" len="med"/>
                      <a:tailEnd type="none" w="med" len="med"/>
                    </a:lnB>
                    <a:solidFill>
                      <a:srgbClr val="376091"/>
                    </a:solidFill>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dirty="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r>
              <a:tr h="269507">
                <a:tc>
                  <a:txBody>
                    <a:bodyPr/>
                    <a:lstStyle/>
                    <a:p>
                      <a:pPr algn="l" fontAlgn="b"/>
                      <a:r>
                        <a:rPr lang="en-US" sz="1000" b="0" i="0" u="none" strike="noStrike" baseline="0">
                          <a:solidFill>
                            <a:srgbClr val="000000"/>
                          </a:solidFill>
                          <a:latin typeface="Calibri"/>
                        </a:rPr>
                        <a:t>Estimated Annual Performance</a:t>
                      </a:r>
                    </a:p>
                  </a:txBody>
                  <a:tcPr marL="8659" marR="8659" marT="865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baseline="0" dirty="0">
                          <a:solidFill>
                            <a:srgbClr val="000000"/>
                          </a:solidFill>
                          <a:latin typeface="Calibri"/>
                        </a:rPr>
                        <a:t>130</a:t>
                      </a:r>
                    </a:p>
                  </a:txBody>
                  <a:tcPr marL="8659" marR="8659" marT="86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baseline="0">
                        <a:solidFill>
                          <a:srgbClr val="000000"/>
                        </a:solidFill>
                        <a:latin typeface="Calibri"/>
                      </a:endParaRPr>
                    </a:p>
                  </a:txBody>
                  <a:tcPr marL="8659" marR="8659" marT="865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dirty="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r>
              <a:tr h="269507">
                <a:tc>
                  <a:txBody>
                    <a:bodyPr/>
                    <a:lstStyle/>
                    <a:p>
                      <a:pPr algn="l" fontAlgn="b"/>
                      <a:r>
                        <a:rPr lang="en-US" sz="1000" b="0" i="0" u="none" strike="noStrike" baseline="0">
                          <a:solidFill>
                            <a:srgbClr val="000000"/>
                          </a:solidFill>
                          <a:latin typeface="Calibri"/>
                        </a:rPr>
                        <a:t>Utility Rate Escalation</a:t>
                      </a:r>
                    </a:p>
                  </a:txBody>
                  <a:tcPr marL="8659" marR="8659" marT="865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baseline="0" dirty="0">
                          <a:solidFill>
                            <a:srgbClr val="000000"/>
                          </a:solidFill>
                          <a:latin typeface="Calibri"/>
                        </a:rPr>
                        <a:t>7%</a:t>
                      </a:r>
                    </a:p>
                  </a:txBody>
                  <a:tcPr marL="8659" marR="8659" marT="86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baseline="0">
                        <a:solidFill>
                          <a:srgbClr val="000000"/>
                        </a:solidFill>
                        <a:latin typeface="Calibri"/>
                      </a:endParaRPr>
                    </a:p>
                  </a:txBody>
                  <a:tcPr marL="8659" marR="8659" marT="865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r>
              <a:tr h="376991">
                <a:tc>
                  <a:txBody>
                    <a:bodyPr/>
                    <a:lstStyle/>
                    <a:p>
                      <a:pPr algn="l" fontAlgn="b"/>
                      <a:r>
                        <a:rPr lang="en-US" sz="1000" b="0" i="0" u="none" strike="noStrike" baseline="0" dirty="0">
                          <a:solidFill>
                            <a:srgbClr val="000000"/>
                          </a:solidFill>
                          <a:latin typeface="Calibri"/>
                        </a:rPr>
                        <a:t>Cost/</a:t>
                      </a:r>
                      <a:r>
                        <a:rPr lang="en-US" sz="1000" b="0" i="0" u="none" strike="noStrike" baseline="0" dirty="0" err="1">
                          <a:solidFill>
                            <a:srgbClr val="000000"/>
                          </a:solidFill>
                          <a:latin typeface="Calibri"/>
                        </a:rPr>
                        <a:t>Therm</a:t>
                      </a:r>
                      <a:r>
                        <a:rPr lang="en-US" sz="1000" b="0" i="0" u="none" strike="noStrike" baseline="0" dirty="0">
                          <a:solidFill>
                            <a:srgbClr val="000000"/>
                          </a:solidFill>
                          <a:latin typeface="Calibri"/>
                        </a:rPr>
                        <a:t> Saved                              </a:t>
                      </a:r>
                      <a:r>
                        <a:rPr lang="en-US" sz="1000" b="0" i="0" u="none" strike="noStrike" baseline="0" dirty="0" smtClean="0">
                          <a:solidFill>
                            <a:srgbClr val="000000"/>
                          </a:solidFill>
                          <a:latin typeface="Calibri"/>
                        </a:rPr>
                        <a:t>      after </a:t>
                      </a:r>
                      <a:r>
                        <a:rPr lang="en-US" sz="1000" b="0" i="0" u="none" strike="noStrike" baseline="0" dirty="0">
                          <a:solidFill>
                            <a:srgbClr val="000000"/>
                          </a:solidFill>
                          <a:latin typeface="Calibri"/>
                        </a:rPr>
                        <a:t>incentive and ITC</a:t>
                      </a:r>
                    </a:p>
                  </a:txBody>
                  <a:tcPr marL="8659" marR="8659" marT="8659" marB="0" anchor="b">
                    <a:lnL>
                      <a:noFill/>
                    </a:lnL>
                    <a:lnR>
                      <a:noFill/>
                    </a:lnR>
                    <a:lnT>
                      <a:noFill/>
                    </a:lnT>
                    <a:lnB>
                      <a:noFill/>
                    </a:lnB>
                    <a:solidFill>
                      <a:srgbClr val="D7E4BC"/>
                    </a:solidFill>
                  </a:tcPr>
                </a:tc>
                <a:tc>
                  <a:txBody>
                    <a:bodyPr/>
                    <a:lstStyle/>
                    <a:p>
                      <a:pPr algn="l" fontAlgn="b"/>
                      <a:r>
                        <a:rPr lang="en-US" sz="1000" b="0" i="0" u="none" strike="noStrike" baseline="0">
                          <a:solidFill>
                            <a:srgbClr val="000000"/>
                          </a:solidFill>
                          <a:latin typeface="Calibri"/>
                        </a:rPr>
                        <a:t> $        1.14 </a:t>
                      </a:r>
                    </a:p>
                  </a:txBody>
                  <a:tcPr marL="8659" marR="8659" marT="8659" marB="0" anchor="b">
                    <a:lnL>
                      <a:noFill/>
                    </a:lnL>
                    <a:lnR>
                      <a:noFill/>
                    </a:lnR>
                    <a:lnT w="12700" cap="flat" cmpd="sng" algn="ctr">
                      <a:solidFill>
                        <a:srgbClr val="000000"/>
                      </a:solidFill>
                      <a:prstDash val="solid"/>
                      <a:round/>
                      <a:headEnd type="none" w="med" len="med"/>
                      <a:tailEnd type="none" w="med" len="med"/>
                    </a:lnT>
                    <a:lnB>
                      <a:noFill/>
                    </a:lnB>
                    <a:solidFill>
                      <a:srgbClr val="D7E4BC"/>
                    </a:solidFill>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a:noFill/>
                    </a:lnB>
                  </a:tcPr>
                </a:tc>
              </a:tr>
              <a:tr h="256674">
                <a:tc>
                  <a:txBody>
                    <a:bodyPr/>
                    <a:lstStyle/>
                    <a:p>
                      <a:pPr algn="l" fontAlgn="b"/>
                      <a:endParaRPr lang="en-US" sz="1000" b="0" i="0" u="none" strike="noStrike" baseline="0" dirty="0">
                        <a:solidFill>
                          <a:srgbClr val="000000"/>
                        </a:solidFill>
                        <a:latin typeface="Calibri"/>
                      </a:endParaRPr>
                    </a:p>
                  </a:txBody>
                  <a:tcPr marL="8659" marR="8659" marT="8659" marB="0" anchor="b">
                    <a:lnL>
                      <a:noFill/>
                    </a:lnL>
                    <a:lnR>
                      <a:noFill/>
                    </a:lnR>
                    <a:lnT>
                      <a:noFill/>
                    </a:lnT>
                    <a:lnB>
                      <a:noFill/>
                    </a:lnB>
                  </a:tcPr>
                </a:tc>
                <a:tc>
                  <a:txBody>
                    <a:bodyPr/>
                    <a:lstStyle/>
                    <a:p>
                      <a:pPr algn="l" fontAlgn="b"/>
                      <a:r>
                        <a:rPr lang="en-US" sz="1000" b="1" i="0" u="none" strike="noStrike" baseline="0">
                          <a:solidFill>
                            <a:srgbClr val="000000"/>
                          </a:solidFill>
                          <a:latin typeface="Calibri"/>
                        </a:rPr>
                        <a:t>Years</a:t>
                      </a:r>
                    </a:p>
                  </a:txBody>
                  <a:tcPr marL="8659" marR="8659" marT="86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baseline="0">
                        <a:solidFill>
                          <a:srgbClr val="000000"/>
                        </a:solidFill>
                        <a:latin typeface="Calibri"/>
                      </a:endParaRPr>
                    </a:p>
                  </a:txBody>
                  <a:tcPr marL="8659" marR="8659" marT="8659" marB="0" anchor="b">
                    <a:lnL>
                      <a:noFill/>
                    </a:lnL>
                    <a:lnR>
                      <a:noFill/>
                    </a:lnR>
                    <a:lnT>
                      <a:noFill/>
                    </a:lnT>
                    <a:lnB w="6350" cap="flat" cmpd="sng" algn="ctr">
                      <a:solidFill>
                        <a:srgbClr val="000000"/>
                      </a:solidFill>
                      <a:prstDash val="solid"/>
                      <a:round/>
                      <a:headEnd type="none" w="med" len="med"/>
                      <a:tailEnd type="none" w="med" len="med"/>
                    </a:lnB>
                  </a:tcPr>
                </a:tc>
              </a:tr>
              <a:tr h="256674">
                <a:tc>
                  <a:txBody>
                    <a:bodyPr/>
                    <a:lstStyle/>
                    <a:p>
                      <a:pPr algn="ctr" fontAlgn="b"/>
                      <a:endParaRPr lang="en-US" sz="1000" b="0" i="0" u="none" strike="noStrike" baseline="0">
                        <a:solidFill>
                          <a:srgbClr val="000000"/>
                        </a:solidFill>
                        <a:latin typeface="Calibri"/>
                      </a:endParaRPr>
                    </a:p>
                  </a:txBody>
                  <a:tcPr marL="8659" marR="8659" marT="86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baseline="0">
                          <a:solidFill>
                            <a:srgbClr val="FFFFFF"/>
                          </a:solidFill>
                          <a:latin typeface="Calibri"/>
                        </a:rPr>
                        <a:t>1</a:t>
                      </a:r>
                    </a:p>
                  </a:txBody>
                  <a:tcPr marL="8659" marR="8659" marT="86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n-US" sz="1000" b="0" i="0" u="none" strike="noStrike" baseline="0">
                          <a:solidFill>
                            <a:srgbClr val="FFFFFF"/>
                          </a:solidFill>
                          <a:latin typeface="Calibri"/>
                        </a:rPr>
                        <a:t>2</a:t>
                      </a:r>
                    </a:p>
                  </a:txBody>
                  <a:tcPr marL="8659" marR="8659" marT="86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n-US" sz="1000" b="0" i="0" u="none" strike="noStrike" baseline="0">
                          <a:solidFill>
                            <a:srgbClr val="FFFFFF"/>
                          </a:solidFill>
                          <a:latin typeface="Calibri"/>
                        </a:rPr>
                        <a:t>3</a:t>
                      </a:r>
                    </a:p>
                  </a:txBody>
                  <a:tcPr marL="8659" marR="8659" marT="865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n-US" sz="1000" b="0" i="0" u="none" strike="noStrike" baseline="0">
                          <a:solidFill>
                            <a:srgbClr val="FFFFFF"/>
                          </a:solidFill>
                          <a:latin typeface="Calibri"/>
                        </a:rPr>
                        <a:t>13</a:t>
                      </a:r>
                    </a:p>
                  </a:txBody>
                  <a:tcPr marL="8659" marR="8659" marT="865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n-US" sz="1000" b="0" i="0" u="none" strike="noStrike" baseline="0">
                          <a:solidFill>
                            <a:srgbClr val="FFFFFF"/>
                          </a:solidFill>
                          <a:latin typeface="Calibri"/>
                        </a:rPr>
                        <a:t>14</a:t>
                      </a:r>
                    </a:p>
                  </a:txBody>
                  <a:tcPr marL="8659" marR="8659" marT="865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n-US" sz="1000" b="0" i="0" u="none" strike="noStrike" baseline="0">
                          <a:solidFill>
                            <a:srgbClr val="FFFFFF"/>
                          </a:solidFill>
                          <a:latin typeface="Calibri"/>
                        </a:rPr>
                        <a:t>25</a:t>
                      </a:r>
                    </a:p>
                  </a:txBody>
                  <a:tcPr marL="8659" marR="8659" marT="865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n-US" sz="1000" b="0" i="0" u="none" strike="noStrike" baseline="0">
                          <a:solidFill>
                            <a:srgbClr val="000000"/>
                          </a:solidFill>
                          <a:latin typeface="Calibri"/>
                        </a:rPr>
                        <a:t>TOTAL</a:t>
                      </a:r>
                    </a:p>
                  </a:txBody>
                  <a:tcPr marL="8659" marR="8659" marT="86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6674">
                <a:tc>
                  <a:txBody>
                    <a:bodyPr/>
                    <a:lstStyle/>
                    <a:p>
                      <a:pPr algn="l" fontAlgn="b"/>
                      <a:r>
                        <a:rPr lang="en-US" sz="1000" b="0" i="0" u="none" strike="noStrike" baseline="0">
                          <a:solidFill>
                            <a:srgbClr val="000000"/>
                          </a:solidFill>
                          <a:latin typeface="Calibri"/>
                        </a:rPr>
                        <a:t>Therm Cost</a:t>
                      </a:r>
                    </a:p>
                  </a:txBody>
                  <a:tcPr marL="8659" marR="8659" marT="86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baseline="0">
                          <a:solidFill>
                            <a:srgbClr val="000000"/>
                          </a:solidFill>
                          <a:latin typeface="Calibri"/>
                        </a:rPr>
                        <a:t> $        1.36 </a:t>
                      </a:r>
                    </a:p>
                  </a:txBody>
                  <a:tcPr marL="8659" marR="8659" marT="86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baseline="0">
                          <a:solidFill>
                            <a:srgbClr val="000000"/>
                          </a:solidFill>
                          <a:latin typeface="Calibri"/>
                        </a:rPr>
                        <a:t> $       1.46 </a:t>
                      </a:r>
                    </a:p>
                  </a:txBody>
                  <a:tcPr marL="8659" marR="8659" marT="86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1.56 </a:t>
                      </a:r>
                    </a:p>
                  </a:txBody>
                  <a:tcPr marL="8659" marR="8659" marT="865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3.06 </a:t>
                      </a:r>
                    </a:p>
                  </a:txBody>
                  <a:tcPr marL="8659" marR="8659" marT="865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3.28 </a:t>
                      </a:r>
                    </a:p>
                  </a:txBody>
                  <a:tcPr marL="8659" marR="8659" marT="865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6.90 </a:t>
                      </a:r>
                    </a:p>
                  </a:txBody>
                  <a:tcPr marL="8659" marR="8659" marT="865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a:t>
                      </a:r>
                    </a:p>
                  </a:txBody>
                  <a:tcPr marL="8659" marR="8659" marT="86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674">
                <a:tc>
                  <a:txBody>
                    <a:bodyPr/>
                    <a:lstStyle/>
                    <a:p>
                      <a:pPr algn="l" fontAlgn="b"/>
                      <a:r>
                        <a:rPr lang="en-US" sz="1000" b="0" i="0" u="none" strike="noStrike" baseline="0">
                          <a:solidFill>
                            <a:srgbClr val="000000"/>
                          </a:solidFill>
                          <a:latin typeface="Calibri"/>
                        </a:rPr>
                        <a:t>Energy Savings</a:t>
                      </a:r>
                    </a:p>
                  </a:txBody>
                  <a:tcPr marL="8659" marR="8659" marT="86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baseline="0">
                          <a:solidFill>
                            <a:srgbClr val="000000"/>
                          </a:solidFill>
                          <a:latin typeface="Calibri"/>
                        </a:rPr>
                        <a:t>130</a:t>
                      </a:r>
                    </a:p>
                  </a:txBody>
                  <a:tcPr marL="8659" marR="8659" marT="86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latin typeface="Calibri"/>
                        </a:rPr>
                        <a:t>130</a:t>
                      </a:r>
                    </a:p>
                  </a:txBody>
                  <a:tcPr marL="8659" marR="8659" marT="86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latin typeface="Calibri"/>
                        </a:rPr>
                        <a:t>130</a:t>
                      </a:r>
                    </a:p>
                  </a:txBody>
                  <a:tcPr marL="8659" marR="8659" marT="865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latin typeface="Calibri"/>
                        </a:rPr>
                        <a:t>130</a:t>
                      </a:r>
                    </a:p>
                  </a:txBody>
                  <a:tcPr marL="8659" marR="8659" marT="865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latin typeface="Calibri"/>
                        </a:rPr>
                        <a:t>130</a:t>
                      </a:r>
                    </a:p>
                  </a:txBody>
                  <a:tcPr marL="8659" marR="8659" marT="865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latin typeface="Calibri"/>
                        </a:rPr>
                        <a:t>130</a:t>
                      </a:r>
                    </a:p>
                  </a:txBody>
                  <a:tcPr marL="8659" marR="8659" marT="865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latin typeface="Calibri"/>
                        </a:rPr>
                        <a:t>3250</a:t>
                      </a:r>
                    </a:p>
                  </a:txBody>
                  <a:tcPr marL="8659" marR="8659" marT="86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6674">
                <a:tc>
                  <a:txBody>
                    <a:bodyPr/>
                    <a:lstStyle/>
                    <a:p>
                      <a:pPr algn="l" fontAlgn="b"/>
                      <a:r>
                        <a:rPr lang="en-US" sz="1000" b="0" i="0" u="none" strike="noStrike" baseline="0">
                          <a:solidFill>
                            <a:srgbClr val="000000"/>
                          </a:solidFill>
                          <a:latin typeface="Calibri"/>
                        </a:rPr>
                        <a:t>Cost Savings</a:t>
                      </a:r>
                    </a:p>
                  </a:txBody>
                  <a:tcPr marL="8659" marR="8659" marT="86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baseline="0">
                          <a:solidFill>
                            <a:srgbClr val="000000"/>
                          </a:solidFill>
                          <a:latin typeface="Calibri"/>
                        </a:rPr>
                        <a:t> $   176.80 </a:t>
                      </a:r>
                    </a:p>
                  </a:txBody>
                  <a:tcPr marL="8659" marR="8659" marT="86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189.18 </a:t>
                      </a:r>
                    </a:p>
                  </a:txBody>
                  <a:tcPr marL="8659" marR="8659" marT="86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202.42 </a:t>
                      </a:r>
                    </a:p>
                  </a:txBody>
                  <a:tcPr marL="8659" marR="8659" marT="865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398.19 </a:t>
                      </a:r>
                    </a:p>
                  </a:txBody>
                  <a:tcPr marL="8659" marR="8659" marT="865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426.06 </a:t>
                      </a:r>
                    </a:p>
                  </a:txBody>
                  <a:tcPr marL="8659" marR="8659" marT="865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896.79 </a:t>
                      </a:r>
                    </a:p>
                  </a:txBody>
                  <a:tcPr marL="8659" marR="8659" marT="865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11,182.43 </a:t>
                      </a:r>
                    </a:p>
                  </a:txBody>
                  <a:tcPr marL="8659" marR="8659" marT="86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56674">
                <a:tc>
                  <a:txBody>
                    <a:bodyPr/>
                    <a:lstStyle/>
                    <a:p>
                      <a:pPr algn="l" fontAlgn="b"/>
                      <a:r>
                        <a:rPr lang="en-US" sz="1000" b="0" i="0" u="none" strike="noStrike" baseline="0" dirty="0" smtClean="0">
                          <a:solidFill>
                            <a:srgbClr val="000000"/>
                          </a:solidFill>
                          <a:latin typeface="Calibri"/>
                        </a:rPr>
                        <a:t>Cumulative </a:t>
                      </a:r>
                      <a:r>
                        <a:rPr lang="en-US" sz="1000" b="0" i="0" u="none" strike="noStrike" baseline="0" dirty="0">
                          <a:solidFill>
                            <a:srgbClr val="000000"/>
                          </a:solidFill>
                          <a:latin typeface="Calibri"/>
                        </a:rPr>
                        <a:t>Savings</a:t>
                      </a:r>
                    </a:p>
                  </a:txBody>
                  <a:tcPr marL="8659" marR="8659" marT="86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baseline="0">
                          <a:solidFill>
                            <a:srgbClr val="000000"/>
                          </a:solidFill>
                          <a:latin typeface="Calibri"/>
                        </a:rPr>
                        <a:t> $   176.80 </a:t>
                      </a:r>
                    </a:p>
                  </a:txBody>
                  <a:tcPr marL="8659" marR="8659" marT="86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365.98 </a:t>
                      </a:r>
                    </a:p>
                  </a:txBody>
                  <a:tcPr marL="8659" marR="8659" marT="86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568.39 </a:t>
                      </a:r>
                    </a:p>
                  </a:txBody>
                  <a:tcPr marL="8659" marR="8659" marT="865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3,560.87 </a:t>
                      </a:r>
                    </a:p>
                  </a:txBody>
                  <a:tcPr marL="8659" marR="8659" marT="865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dirty="0">
                          <a:solidFill>
                            <a:srgbClr val="000000"/>
                          </a:solidFill>
                          <a:latin typeface="Calibri"/>
                        </a:rPr>
                        <a:t> $  3,986.93 </a:t>
                      </a:r>
                    </a:p>
                  </a:txBody>
                  <a:tcPr marL="8659" marR="8659" marT="8659"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11,182.43 </a:t>
                      </a:r>
                    </a:p>
                  </a:txBody>
                  <a:tcPr marL="8659" marR="8659" marT="8659"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dirty="0">
                          <a:solidFill>
                            <a:srgbClr val="000000"/>
                          </a:solidFill>
                          <a:latin typeface="Calibri"/>
                        </a:rPr>
                        <a:t> </a:t>
                      </a:r>
                    </a:p>
                  </a:txBody>
                  <a:tcPr marL="8659" marR="8659" marT="86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1219200" y="6177915"/>
          <a:ext cx="1905000" cy="222885"/>
        </p:xfrm>
        <a:graphic>
          <a:graphicData uri="http://schemas.openxmlformats.org/drawingml/2006/table">
            <a:tbl>
              <a:tblPr/>
              <a:tblGrid>
                <a:gridCol w="1313793"/>
                <a:gridCol w="591207"/>
              </a:tblGrid>
              <a:tr h="190500">
                <a:tc>
                  <a:txBody>
                    <a:bodyPr/>
                    <a:lstStyle/>
                    <a:p>
                      <a:pPr algn="l" fontAlgn="b"/>
                      <a:r>
                        <a:rPr lang="en-US" sz="1400" b="0" i="0" u="none" strike="noStrike" dirty="0">
                          <a:solidFill>
                            <a:srgbClr val="000000"/>
                          </a:solidFill>
                          <a:latin typeface="Calibri"/>
                        </a:rPr>
                        <a:t> Lbs. CO2 Saved </a:t>
                      </a:r>
                    </a:p>
                  </a:txBody>
                  <a:tcPr marL="9525" marR="9525" marT="9525" marB="0" anchor="b">
                    <a:lnL>
                      <a:noFill/>
                    </a:lnL>
                    <a:lnR>
                      <a:noFill/>
                    </a:lnR>
                    <a:lnT>
                      <a:noFill/>
                    </a:lnT>
                    <a:lnB>
                      <a:noFill/>
                    </a:lnB>
                    <a:solidFill>
                      <a:srgbClr val="92D050"/>
                    </a:solidFill>
                  </a:tcPr>
                </a:tc>
                <a:tc>
                  <a:txBody>
                    <a:bodyPr/>
                    <a:lstStyle/>
                    <a:p>
                      <a:pPr algn="r" fontAlgn="b"/>
                      <a:r>
                        <a:rPr lang="en-US" sz="1400" b="0" i="0" u="none" strike="noStrike" dirty="0">
                          <a:solidFill>
                            <a:srgbClr val="000000"/>
                          </a:solidFill>
                          <a:latin typeface="Calibri"/>
                        </a:rPr>
                        <a:t>38,089</a:t>
                      </a:r>
                    </a:p>
                  </a:txBody>
                  <a:tcPr marL="9525" marR="9525" marT="9525" marB="0" anchor="b">
                    <a:lnL>
                      <a:noFill/>
                    </a:lnL>
                    <a:lnR>
                      <a:noFill/>
                    </a:lnR>
                    <a:lnT>
                      <a:noFill/>
                    </a:lnT>
                    <a:lnB>
                      <a:noFill/>
                    </a:lnB>
                    <a:solidFill>
                      <a:srgbClr val="92D050"/>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7010400" cy="733425"/>
          </a:xfrm>
        </p:spPr>
        <p:txBody>
          <a:bodyPr/>
          <a:lstStyle/>
          <a:p>
            <a:r>
              <a:rPr lang="en-US" dirty="0" smtClean="0"/>
              <a:t>Economics of SWH</a:t>
            </a:r>
            <a:endParaRPr lang="en-US" dirty="0"/>
          </a:p>
        </p:txBody>
      </p:sp>
      <p:sp>
        <p:nvSpPr>
          <p:cNvPr id="3" name="Content Placeholder 2"/>
          <p:cNvSpPr>
            <a:spLocks noGrp="1"/>
          </p:cNvSpPr>
          <p:nvPr>
            <p:ph idx="1"/>
          </p:nvPr>
        </p:nvSpPr>
        <p:spPr>
          <a:xfrm>
            <a:off x="457200" y="1828800"/>
            <a:ext cx="7315200" cy="4495800"/>
          </a:xfrm>
        </p:spPr>
        <p:txBody>
          <a:bodyPr/>
          <a:lstStyle/>
          <a:p>
            <a:r>
              <a:rPr lang="en-US" dirty="0" smtClean="0"/>
              <a:t>Electricity Displacement</a:t>
            </a:r>
            <a:endParaRPr lang="en-US" dirty="0"/>
          </a:p>
        </p:txBody>
      </p:sp>
      <p:graphicFrame>
        <p:nvGraphicFramePr>
          <p:cNvPr id="5" name="Table 4"/>
          <p:cNvGraphicFramePr>
            <a:graphicFrameLocks noGrp="1"/>
          </p:cNvGraphicFramePr>
          <p:nvPr/>
        </p:nvGraphicFramePr>
        <p:xfrm>
          <a:off x="1219200" y="2438400"/>
          <a:ext cx="7010400" cy="3581400"/>
        </p:xfrm>
        <a:graphic>
          <a:graphicData uri="http://schemas.openxmlformats.org/drawingml/2006/table">
            <a:tbl>
              <a:tblPr/>
              <a:tblGrid>
                <a:gridCol w="1715464"/>
                <a:gridCol w="673421"/>
                <a:gridCol w="633806"/>
                <a:gridCol w="739443"/>
                <a:gridCol w="739443"/>
                <a:gridCol w="739443"/>
                <a:gridCol w="937507"/>
                <a:gridCol w="831873"/>
              </a:tblGrid>
              <a:tr h="275493">
                <a:tc>
                  <a:txBody>
                    <a:bodyPr/>
                    <a:lstStyle/>
                    <a:p>
                      <a:pPr algn="l" fontAlgn="b"/>
                      <a:r>
                        <a:rPr lang="en-US" sz="1000" b="0" i="0" u="none" strike="noStrike" baseline="0" dirty="0">
                          <a:solidFill>
                            <a:srgbClr val="000000"/>
                          </a:solidFill>
                          <a:latin typeface="Calibri"/>
                        </a:rPr>
                        <a:t>Installed Cost</a:t>
                      </a:r>
                    </a:p>
                  </a:txBody>
                  <a:tcPr marL="8253" marR="8253" marT="8253" marB="0" anchor="b">
                    <a:lnL>
                      <a:noFill/>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1000" b="0" i="0" u="none" strike="noStrike" baseline="0">
                          <a:solidFill>
                            <a:srgbClr val="000000"/>
                          </a:solidFill>
                          <a:latin typeface="Calibri"/>
                        </a:rPr>
                        <a:t> $      6,500 </a:t>
                      </a:r>
                    </a:p>
                  </a:txBody>
                  <a:tcPr marL="8253" marR="8253" marT="82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baseline="0">
                        <a:solidFill>
                          <a:srgbClr val="000000"/>
                        </a:solidFill>
                        <a:latin typeface="Calibri"/>
                      </a:endParaRPr>
                    </a:p>
                  </a:txBody>
                  <a:tcPr marL="8253" marR="8253" marT="82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r>
              <a:tr h="281622">
                <a:tc>
                  <a:txBody>
                    <a:bodyPr/>
                    <a:lstStyle/>
                    <a:p>
                      <a:pPr algn="l" fontAlgn="b"/>
                      <a:r>
                        <a:rPr lang="en-US" sz="1000" b="0" i="0" u="none" strike="noStrike" baseline="0" dirty="0">
                          <a:solidFill>
                            <a:srgbClr val="000000"/>
                          </a:solidFill>
                          <a:latin typeface="Calibri"/>
                        </a:rPr>
                        <a:t>Incentive</a:t>
                      </a:r>
                    </a:p>
                  </a:txBody>
                  <a:tcPr marL="8253" marR="8253" marT="8253" marB="0" anchor="b">
                    <a:lnL>
                      <a:noFill/>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l" fontAlgn="b"/>
                      <a:r>
                        <a:rPr lang="en-US" sz="1000" b="0" i="0" u="none" strike="noStrike" baseline="0">
                          <a:solidFill>
                            <a:srgbClr val="000000"/>
                          </a:solidFill>
                          <a:latin typeface="Calibri"/>
                        </a:rPr>
                        <a:t> $      1,200 </a:t>
                      </a:r>
                    </a:p>
                  </a:txBody>
                  <a:tcPr marL="8253" marR="8253" marT="82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baseline="0">
                        <a:solidFill>
                          <a:srgbClr val="000000"/>
                        </a:solidFill>
                        <a:latin typeface="Calibri"/>
                      </a:endParaRPr>
                    </a:p>
                  </a:txBody>
                  <a:tcPr marL="8253" marR="8253" marT="82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FFFFFF"/>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r>
              <a:tr h="269362">
                <a:tc>
                  <a:txBody>
                    <a:bodyPr/>
                    <a:lstStyle/>
                    <a:p>
                      <a:pPr algn="l" fontAlgn="b"/>
                      <a:r>
                        <a:rPr lang="en-US" sz="1000" b="0" i="0" u="none" strike="noStrike" baseline="0" dirty="0">
                          <a:solidFill>
                            <a:srgbClr val="000000"/>
                          </a:solidFill>
                          <a:latin typeface="Calibri"/>
                        </a:rPr>
                        <a:t>ITC</a:t>
                      </a:r>
                    </a:p>
                  </a:txBody>
                  <a:tcPr marL="8253" marR="8253" marT="8253" marB="0" anchor="b">
                    <a:lnL>
                      <a:noFill/>
                    </a:lnL>
                    <a:lnR>
                      <a:noFill/>
                    </a:lnR>
                    <a:lnT>
                      <a:noFill/>
                    </a:lnT>
                    <a:lnB>
                      <a:noFill/>
                    </a:lnB>
                    <a:solidFill>
                      <a:srgbClr val="B8CCE4"/>
                    </a:solidFill>
                  </a:tcPr>
                </a:tc>
                <a:tc>
                  <a:txBody>
                    <a:bodyPr/>
                    <a:lstStyle/>
                    <a:p>
                      <a:pPr algn="l" fontAlgn="b"/>
                      <a:r>
                        <a:rPr lang="en-US" sz="1000" b="0" i="0" u="none" strike="noStrike" baseline="0">
                          <a:solidFill>
                            <a:srgbClr val="000000"/>
                          </a:solidFill>
                          <a:latin typeface="Calibri"/>
                        </a:rPr>
                        <a:t> $      1,590 </a:t>
                      </a:r>
                    </a:p>
                  </a:txBody>
                  <a:tcPr marL="8253" marR="8253" marT="8253" marB="0" anchor="b">
                    <a:lnL>
                      <a:noFill/>
                    </a:lnL>
                    <a:lnR>
                      <a:noFill/>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FFFFFF"/>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dirty="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r>
              <a:tr h="275493">
                <a:tc>
                  <a:txBody>
                    <a:bodyPr/>
                    <a:lstStyle/>
                    <a:p>
                      <a:pPr algn="l" fontAlgn="b"/>
                      <a:r>
                        <a:rPr lang="en-US" sz="1000" b="0" i="0" u="none" strike="noStrike" baseline="0">
                          <a:solidFill>
                            <a:srgbClr val="FFFFFF"/>
                          </a:solidFill>
                          <a:latin typeface="Calibri"/>
                        </a:rPr>
                        <a:t>Net Cost</a:t>
                      </a:r>
                    </a:p>
                  </a:txBody>
                  <a:tcPr marL="8253" marR="8253" marT="8253" marB="0" anchor="b">
                    <a:lnL>
                      <a:noFill/>
                    </a:lnL>
                    <a:lnR>
                      <a:noFill/>
                    </a:lnR>
                    <a:lnT>
                      <a:noFill/>
                    </a:lnT>
                    <a:lnB>
                      <a:noFill/>
                    </a:lnB>
                    <a:solidFill>
                      <a:srgbClr val="376091"/>
                    </a:solidFill>
                  </a:tcPr>
                </a:tc>
                <a:tc>
                  <a:txBody>
                    <a:bodyPr/>
                    <a:lstStyle/>
                    <a:p>
                      <a:pPr algn="l" fontAlgn="b"/>
                      <a:r>
                        <a:rPr lang="en-US" sz="1000" b="0" i="0" u="none" strike="noStrike" baseline="0">
                          <a:solidFill>
                            <a:srgbClr val="FFFFFF"/>
                          </a:solidFill>
                          <a:latin typeface="Calibri"/>
                        </a:rPr>
                        <a:t> $      3,710 </a:t>
                      </a:r>
                    </a:p>
                  </a:txBody>
                  <a:tcPr marL="8253" marR="8253" marT="8253" marB="0" anchor="b">
                    <a:lnL>
                      <a:noFill/>
                    </a:lnL>
                    <a:lnR>
                      <a:noFill/>
                    </a:lnR>
                    <a:lnT>
                      <a:noFill/>
                    </a:lnT>
                    <a:lnB w="12700" cap="flat" cmpd="sng" algn="ctr">
                      <a:solidFill>
                        <a:srgbClr val="000000"/>
                      </a:solidFill>
                      <a:prstDash val="solid"/>
                      <a:round/>
                      <a:headEnd type="none" w="med" len="med"/>
                      <a:tailEnd type="none" w="med" len="med"/>
                    </a:lnB>
                    <a:solidFill>
                      <a:srgbClr val="376091"/>
                    </a:solidFill>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dirty="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FFFFFF"/>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r>
              <a:tr h="250795">
                <a:tc>
                  <a:txBody>
                    <a:bodyPr/>
                    <a:lstStyle/>
                    <a:p>
                      <a:pPr algn="l" fontAlgn="b"/>
                      <a:r>
                        <a:rPr lang="en-US" sz="1000" b="0" i="0" u="none" strike="noStrike" baseline="0">
                          <a:solidFill>
                            <a:srgbClr val="000000"/>
                          </a:solidFill>
                          <a:latin typeface="Calibri"/>
                        </a:rPr>
                        <a:t>Estimated Annual Performance</a:t>
                      </a:r>
                    </a:p>
                  </a:txBody>
                  <a:tcPr marL="8253" marR="8253" marT="825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baseline="0" dirty="0">
                          <a:solidFill>
                            <a:srgbClr val="000000"/>
                          </a:solidFill>
                          <a:latin typeface="Calibri"/>
                        </a:rPr>
                        <a:t>2700</a:t>
                      </a:r>
                    </a:p>
                  </a:txBody>
                  <a:tcPr marL="8253" marR="8253" marT="82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baseline="0">
                        <a:solidFill>
                          <a:srgbClr val="000000"/>
                        </a:solidFill>
                        <a:latin typeface="Calibri"/>
                      </a:endParaRPr>
                    </a:p>
                  </a:txBody>
                  <a:tcPr marL="8253" marR="8253" marT="82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FFFFFF"/>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r>
              <a:tr h="250795">
                <a:tc>
                  <a:txBody>
                    <a:bodyPr/>
                    <a:lstStyle/>
                    <a:p>
                      <a:pPr algn="l" fontAlgn="b"/>
                      <a:r>
                        <a:rPr lang="en-US" sz="1000" b="0" i="0" u="none" strike="noStrike" baseline="0" dirty="0">
                          <a:solidFill>
                            <a:srgbClr val="000000"/>
                          </a:solidFill>
                          <a:latin typeface="Calibri"/>
                        </a:rPr>
                        <a:t>Utility Rate Escalation</a:t>
                      </a:r>
                    </a:p>
                  </a:txBody>
                  <a:tcPr marL="8253" marR="8253" marT="825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baseline="0" dirty="0">
                          <a:solidFill>
                            <a:srgbClr val="000000"/>
                          </a:solidFill>
                          <a:latin typeface="Calibri"/>
                        </a:rPr>
                        <a:t>5%</a:t>
                      </a:r>
                    </a:p>
                  </a:txBody>
                  <a:tcPr marL="8253" marR="8253" marT="82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baseline="0">
                        <a:solidFill>
                          <a:srgbClr val="000000"/>
                        </a:solidFill>
                        <a:latin typeface="Calibri"/>
                      </a:endParaRPr>
                    </a:p>
                  </a:txBody>
                  <a:tcPr marL="8253" marR="8253" marT="825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r>
              <a:tr h="416717">
                <a:tc>
                  <a:txBody>
                    <a:bodyPr/>
                    <a:lstStyle/>
                    <a:p>
                      <a:pPr algn="l" fontAlgn="b"/>
                      <a:r>
                        <a:rPr lang="en-US" sz="1000" b="0" i="0" u="none" strike="noStrike" baseline="0">
                          <a:solidFill>
                            <a:srgbClr val="000000"/>
                          </a:solidFill>
                          <a:latin typeface="Calibri"/>
                        </a:rPr>
                        <a:t>Cost/kWh Saved                                  after incentive and ITC</a:t>
                      </a:r>
                    </a:p>
                  </a:txBody>
                  <a:tcPr marL="8253" marR="8253" marT="8253" marB="0" anchor="b">
                    <a:lnL>
                      <a:noFill/>
                    </a:lnL>
                    <a:lnR>
                      <a:noFill/>
                    </a:lnR>
                    <a:lnT>
                      <a:noFill/>
                    </a:lnT>
                    <a:lnB>
                      <a:noFill/>
                    </a:lnB>
                    <a:solidFill>
                      <a:srgbClr val="D7E4BC"/>
                    </a:solidFill>
                  </a:tcPr>
                </a:tc>
                <a:tc>
                  <a:txBody>
                    <a:bodyPr/>
                    <a:lstStyle/>
                    <a:p>
                      <a:pPr algn="l" fontAlgn="b"/>
                      <a:r>
                        <a:rPr lang="en-US" sz="1000" b="0" i="0" u="none" strike="noStrike" baseline="0">
                          <a:solidFill>
                            <a:srgbClr val="000000"/>
                          </a:solidFill>
                          <a:latin typeface="Calibri"/>
                        </a:rPr>
                        <a:t> $        0.05 </a:t>
                      </a:r>
                    </a:p>
                  </a:txBody>
                  <a:tcPr marL="8253" marR="8253" marT="8253" marB="0" anchor="b">
                    <a:lnL>
                      <a:noFill/>
                    </a:lnL>
                    <a:lnR>
                      <a:noFill/>
                    </a:lnR>
                    <a:lnT w="12700" cap="flat" cmpd="sng" algn="ctr">
                      <a:solidFill>
                        <a:srgbClr val="000000"/>
                      </a:solidFill>
                      <a:prstDash val="solid"/>
                      <a:round/>
                      <a:headEnd type="none" w="med" len="med"/>
                      <a:tailEnd type="none" w="med" len="med"/>
                    </a:lnT>
                    <a:lnB>
                      <a:noFill/>
                    </a:lnB>
                    <a:solidFill>
                      <a:srgbClr val="D7E4BC"/>
                    </a:solidFill>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r>
              <a:tr h="238853">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r>
                        <a:rPr lang="en-US" sz="1000" b="1" i="0" u="none" strike="noStrike" baseline="0">
                          <a:solidFill>
                            <a:srgbClr val="000000"/>
                          </a:solidFill>
                          <a:latin typeface="Calibri"/>
                        </a:rPr>
                        <a:t>Years</a:t>
                      </a: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l"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r>
              <a:tr h="238853">
                <a:tc>
                  <a:txBody>
                    <a:bodyPr/>
                    <a:lstStyle/>
                    <a:p>
                      <a:pPr algn="ctr" fontAlgn="b"/>
                      <a:endParaRPr lang="en-US" sz="1000" b="0" i="0" u="none" strike="noStrike" baseline="0">
                        <a:solidFill>
                          <a:srgbClr val="000000"/>
                        </a:solidFill>
                        <a:latin typeface="Calibri"/>
                      </a:endParaRPr>
                    </a:p>
                  </a:txBody>
                  <a:tcPr marL="8253" marR="8253" marT="8253" marB="0" anchor="b">
                    <a:lnL>
                      <a:noFill/>
                    </a:lnL>
                    <a:lnR>
                      <a:noFill/>
                    </a:lnR>
                    <a:lnT>
                      <a:noFill/>
                    </a:lnT>
                    <a:lnB>
                      <a:noFill/>
                    </a:lnB>
                  </a:tcPr>
                </a:tc>
                <a:tc>
                  <a:txBody>
                    <a:bodyPr/>
                    <a:lstStyle/>
                    <a:p>
                      <a:pPr algn="ctr" fontAlgn="b"/>
                      <a:r>
                        <a:rPr lang="en-US" sz="1000" b="0" i="0" u="none" strike="noStrike" baseline="0">
                          <a:solidFill>
                            <a:srgbClr val="FFFFFF"/>
                          </a:solidFill>
                          <a:latin typeface="Calibri"/>
                        </a:rPr>
                        <a:t>1</a:t>
                      </a:r>
                    </a:p>
                  </a:txBody>
                  <a:tcPr marL="8253" marR="8253" marT="8253" marB="0" anchor="b">
                    <a:lnL>
                      <a:noFill/>
                    </a:lnL>
                    <a:lnR>
                      <a:noFill/>
                    </a:lnR>
                    <a:lnT>
                      <a:noFill/>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n-US" sz="1000" b="0" i="0" u="none" strike="noStrike" baseline="0">
                          <a:solidFill>
                            <a:srgbClr val="FFFFFF"/>
                          </a:solidFill>
                          <a:latin typeface="Calibri"/>
                        </a:rPr>
                        <a:t>2</a:t>
                      </a:r>
                    </a:p>
                  </a:txBody>
                  <a:tcPr marL="8253" marR="8253" marT="8253" marB="0" anchor="b">
                    <a:lnL>
                      <a:noFill/>
                    </a:lnL>
                    <a:lnR>
                      <a:noFill/>
                    </a:lnR>
                    <a:lnT>
                      <a:noFill/>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n-US" sz="1000" b="0" i="0" u="none" strike="noStrike" baseline="0">
                          <a:solidFill>
                            <a:srgbClr val="FFFFFF"/>
                          </a:solidFill>
                          <a:latin typeface="Calibri"/>
                        </a:rPr>
                        <a:t>3</a:t>
                      </a:r>
                    </a:p>
                  </a:txBody>
                  <a:tcPr marL="8253" marR="8253" marT="8253"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n-US" sz="1000" b="0" i="0" u="none" strike="noStrike" baseline="0">
                          <a:solidFill>
                            <a:srgbClr val="FFFFFF"/>
                          </a:solidFill>
                          <a:latin typeface="Calibri"/>
                        </a:rPr>
                        <a:t>7</a:t>
                      </a:r>
                    </a:p>
                  </a:txBody>
                  <a:tcPr marL="8253" marR="8253" marT="8253" marB="0" anchor="b">
                    <a:lnL w="190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n-US" sz="1000" b="0" i="0" u="none" strike="noStrike" baseline="0">
                          <a:solidFill>
                            <a:srgbClr val="FFFFFF"/>
                          </a:solidFill>
                          <a:latin typeface="Calibri"/>
                        </a:rPr>
                        <a:t>8</a:t>
                      </a:r>
                    </a:p>
                  </a:txBody>
                  <a:tcPr marL="8253" marR="8253" marT="8253"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n-US" sz="1000" b="0" i="0" u="none" strike="noStrike" baseline="0">
                          <a:solidFill>
                            <a:srgbClr val="FFFFFF"/>
                          </a:solidFill>
                          <a:latin typeface="Calibri"/>
                        </a:rPr>
                        <a:t>25</a:t>
                      </a:r>
                    </a:p>
                  </a:txBody>
                  <a:tcPr marL="8253" marR="8253" marT="8253" marB="0" anchor="b">
                    <a:lnL w="190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BE97"/>
                    </a:solidFill>
                  </a:tcPr>
                </a:tc>
                <a:tc>
                  <a:txBody>
                    <a:bodyPr/>
                    <a:lstStyle/>
                    <a:p>
                      <a:pPr algn="ctr" fontAlgn="b"/>
                      <a:r>
                        <a:rPr lang="en-US" sz="1000" b="0" i="0" u="none" strike="noStrike" baseline="0">
                          <a:solidFill>
                            <a:srgbClr val="000000"/>
                          </a:solidFill>
                          <a:latin typeface="Calibri"/>
                        </a:rPr>
                        <a:t>TOTAL</a:t>
                      </a:r>
                    </a:p>
                  </a:txBody>
                  <a:tcPr marL="8253" marR="8253" marT="8253" marB="0" anchor="b">
                    <a:lnL>
                      <a:noFill/>
                    </a:lnL>
                    <a:lnR>
                      <a:noFill/>
                    </a:lnR>
                    <a:lnT>
                      <a:noFill/>
                    </a:lnT>
                    <a:lnB w="6350" cap="flat" cmpd="sng" algn="ctr">
                      <a:solidFill>
                        <a:srgbClr val="000000"/>
                      </a:solidFill>
                      <a:prstDash val="solid"/>
                      <a:round/>
                      <a:headEnd type="none" w="med" len="med"/>
                      <a:tailEnd type="none" w="med" len="med"/>
                    </a:lnB>
                    <a:solidFill>
                      <a:srgbClr val="FFC000"/>
                    </a:solidFill>
                  </a:tcPr>
                </a:tc>
              </a:tr>
              <a:tr h="256940">
                <a:tc>
                  <a:txBody>
                    <a:bodyPr/>
                    <a:lstStyle/>
                    <a:p>
                      <a:pPr algn="l" fontAlgn="b"/>
                      <a:r>
                        <a:rPr lang="en-US" sz="1000" b="0" i="0" u="none" strike="noStrike" baseline="0">
                          <a:solidFill>
                            <a:srgbClr val="000000"/>
                          </a:solidFill>
                          <a:latin typeface="Calibri"/>
                        </a:rPr>
                        <a:t>kWh Cost</a:t>
                      </a:r>
                    </a:p>
                  </a:txBody>
                  <a:tcPr marL="8253" marR="8253" marT="82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baseline="0">
                          <a:solidFill>
                            <a:srgbClr val="000000"/>
                          </a:solidFill>
                          <a:latin typeface="Calibri"/>
                        </a:rPr>
                        <a:t> $        0.15 </a:t>
                      </a:r>
                    </a:p>
                  </a:txBody>
                  <a:tcPr marL="8253" marR="8253" marT="8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baseline="0">
                          <a:solidFill>
                            <a:srgbClr val="000000"/>
                          </a:solidFill>
                          <a:latin typeface="Calibri"/>
                        </a:rPr>
                        <a:t> $       0.16 </a:t>
                      </a:r>
                    </a:p>
                  </a:txBody>
                  <a:tcPr marL="8253" marR="8253" marT="8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0.17 </a:t>
                      </a:r>
                    </a:p>
                  </a:txBody>
                  <a:tcPr marL="8253" marR="8253" marT="825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0.20 </a:t>
                      </a:r>
                    </a:p>
                  </a:txBody>
                  <a:tcPr marL="8253" marR="8253" marT="825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0.21 </a:t>
                      </a:r>
                    </a:p>
                  </a:txBody>
                  <a:tcPr marL="8253" marR="8253" marT="825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0.48 </a:t>
                      </a:r>
                    </a:p>
                  </a:txBody>
                  <a:tcPr marL="8253" marR="8253" marT="825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a:t>
                      </a:r>
                    </a:p>
                  </a:txBody>
                  <a:tcPr marL="8253" marR="8253" marT="8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853">
                <a:tc>
                  <a:txBody>
                    <a:bodyPr/>
                    <a:lstStyle/>
                    <a:p>
                      <a:pPr algn="l" fontAlgn="b"/>
                      <a:r>
                        <a:rPr lang="en-US" sz="1000" b="0" i="0" u="none" strike="noStrike" baseline="0">
                          <a:solidFill>
                            <a:srgbClr val="000000"/>
                          </a:solidFill>
                          <a:latin typeface="Calibri"/>
                        </a:rPr>
                        <a:t>Energy Savings</a:t>
                      </a:r>
                    </a:p>
                  </a:txBody>
                  <a:tcPr marL="8253" marR="8253" marT="82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baseline="0">
                          <a:solidFill>
                            <a:srgbClr val="000000"/>
                          </a:solidFill>
                          <a:latin typeface="Calibri"/>
                        </a:rPr>
                        <a:t>2700</a:t>
                      </a:r>
                    </a:p>
                  </a:txBody>
                  <a:tcPr marL="8253" marR="8253" marT="8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latin typeface="Calibri"/>
                        </a:rPr>
                        <a:t>2700</a:t>
                      </a:r>
                    </a:p>
                  </a:txBody>
                  <a:tcPr marL="8253" marR="8253" marT="8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latin typeface="Calibri"/>
                        </a:rPr>
                        <a:t>2700</a:t>
                      </a:r>
                    </a:p>
                  </a:txBody>
                  <a:tcPr marL="8253" marR="8253" marT="825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latin typeface="Calibri"/>
                        </a:rPr>
                        <a:t>2700</a:t>
                      </a:r>
                    </a:p>
                  </a:txBody>
                  <a:tcPr marL="8253" marR="8253" marT="825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latin typeface="Calibri"/>
                        </a:rPr>
                        <a:t>2700</a:t>
                      </a:r>
                    </a:p>
                  </a:txBody>
                  <a:tcPr marL="8253" marR="8253" marT="825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latin typeface="Calibri"/>
                        </a:rPr>
                        <a:t>2700</a:t>
                      </a:r>
                    </a:p>
                  </a:txBody>
                  <a:tcPr marL="8253" marR="8253" marT="825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baseline="0">
                          <a:solidFill>
                            <a:srgbClr val="000000"/>
                          </a:solidFill>
                          <a:latin typeface="Calibri"/>
                        </a:rPr>
                        <a:t>67500</a:t>
                      </a:r>
                    </a:p>
                  </a:txBody>
                  <a:tcPr marL="8253" marR="8253" marT="8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12131">
                <a:tc>
                  <a:txBody>
                    <a:bodyPr/>
                    <a:lstStyle/>
                    <a:p>
                      <a:pPr algn="l" fontAlgn="b"/>
                      <a:r>
                        <a:rPr lang="en-US" sz="1000" b="0" i="0" u="none" strike="noStrike" baseline="0">
                          <a:solidFill>
                            <a:srgbClr val="000000"/>
                          </a:solidFill>
                          <a:latin typeface="Calibri"/>
                        </a:rPr>
                        <a:t>Cost Savings</a:t>
                      </a:r>
                    </a:p>
                  </a:txBody>
                  <a:tcPr marL="8253" marR="8253" marT="82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baseline="0">
                          <a:solidFill>
                            <a:srgbClr val="000000"/>
                          </a:solidFill>
                          <a:latin typeface="Calibri"/>
                        </a:rPr>
                        <a:t> $   405.00 </a:t>
                      </a:r>
                    </a:p>
                  </a:txBody>
                  <a:tcPr marL="8253" marR="8253" marT="8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425.25 </a:t>
                      </a:r>
                    </a:p>
                  </a:txBody>
                  <a:tcPr marL="8253" marR="8253" marT="8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dirty="0">
                          <a:solidFill>
                            <a:srgbClr val="000000"/>
                          </a:solidFill>
                          <a:latin typeface="Calibri"/>
                        </a:rPr>
                        <a:t> $     446.51 </a:t>
                      </a:r>
                    </a:p>
                  </a:txBody>
                  <a:tcPr marL="8253" marR="8253" marT="825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542.74 </a:t>
                      </a:r>
                    </a:p>
                  </a:txBody>
                  <a:tcPr marL="8253" marR="8253" marT="825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569.88 </a:t>
                      </a:r>
                    </a:p>
                  </a:txBody>
                  <a:tcPr marL="8253" marR="8253" marT="825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1,306.17 </a:t>
                      </a:r>
                    </a:p>
                  </a:txBody>
                  <a:tcPr marL="8253" marR="8253" marT="825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19,329.48 </a:t>
                      </a:r>
                    </a:p>
                  </a:txBody>
                  <a:tcPr marL="8253" marR="8253" marT="8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75493">
                <a:tc>
                  <a:txBody>
                    <a:bodyPr/>
                    <a:lstStyle/>
                    <a:p>
                      <a:pPr algn="l" fontAlgn="b"/>
                      <a:r>
                        <a:rPr lang="en-US" sz="1000" b="0" i="0" u="none" strike="noStrike" baseline="0" dirty="0" smtClean="0">
                          <a:solidFill>
                            <a:srgbClr val="000000"/>
                          </a:solidFill>
                          <a:latin typeface="Calibri"/>
                        </a:rPr>
                        <a:t>Cumulative </a:t>
                      </a:r>
                      <a:r>
                        <a:rPr lang="en-US" sz="1000" b="0" i="0" u="none" strike="noStrike" baseline="0" dirty="0">
                          <a:solidFill>
                            <a:srgbClr val="000000"/>
                          </a:solidFill>
                          <a:latin typeface="Calibri"/>
                        </a:rPr>
                        <a:t>Savings</a:t>
                      </a:r>
                    </a:p>
                  </a:txBody>
                  <a:tcPr marL="8253" marR="8253" marT="82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baseline="0">
                          <a:solidFill>
                            <a:srgbClr val="000000"/>
                          </a:solidFill>
                          <a:latin typeface="Calibri"/>
                        </a:rPr>
                        <a:t> $   405.00 </a:t>
                      </a:r>
                    </a:p>
                  </a:txBody>
                  <a:tcPr marL="8253" marR="8253" marT="8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830.25 </a:t>
                      </a:r>
                    </a:p>
                  </a:txBody>
                  <a:tcPr marL="8253" marR="8253" marT="8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1,276.76 </a:t>
                      </a:r>
                    </a:p>
                  </a:txBody>
                  <a:tcPr marL="8253" marR="8253" marT="825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3,297.51 </a:t>
                      </a:r>
                    </a:p>
                  </a:txBody>
                  <a:tcPr marL="8253" marR="8253" marT="825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3,867.39 </a:t>
                      </a:r>
                    </a:p>
                  </a:txBody>
                  <a:tcPr marL="8253" marR="8253" marT="825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a:solidFill>
                            <a:srgbClr val="000000"/>
                          </a:solidFill>
                          <a:latin typeface="Calibri"/>
                        </a:rPr>
                        <a:t> $      19,329.48 </a:t>
                      </a:r>
                    </a:p>
                  </a:txBody>
                  <a:tcPr marL="8253" marR="8253" marT="825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baseline="0" dirty="0">
                          <a:solidFill>
                            <a:srgbClr val="000000"/>
                          </a:solidFill>
                          <a:latin typeface="Calibri"/>
                        </a:rPr>
                        <a:t> </a:t>
                      </a:r>
                    </a:p>
                  </a:txBody>
                  <a:tcPr marL="8253" marR="8253" marT="8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1219200" y="6248400"/>
          <a:ext cx="1981200" cy="222885"/>
        </p:xfrm>
        <a:graphic>
          <a:graphicData uri="http://schemas.openxmlformats.org/drawingml/2006/table">
            <a:tbl>
              <a:tblPr/>
              <a:tblGrid>
                <a:gridCol w="1298028"/>
                <a:gridCol w="683172"/>
              </a:tblGrid>
              <a:tr h="190500">
                <a:tc>
                  <a:txBody>
                    <a:bodyPr/>
                    <a:lstStyle/>
                    <a:p>
                      <a:pPr algn="l" fontAlgn="b"/>
                      <a:r>
                        <a:rPr lang="en-US" sz="1400" b="0" i="0" u="none" strike="noStrike" dirty="0">
                          <a:solidFill>
                            <a:srgbClr val="000000"/>
                          </a:solidFill>
                          <a:latin typeface="Calibri"/>
                        </a:rPr>
                        <a:t>Lbs. CO2 Saved</a:t>
                      </a:r>
                    </a:p>
                  </a:txBody>
                  <a:tcPr marL="9525" marR="9525" marT="9525" marB="0" anchor="b">
                    <a:lnL>
                      <a:noFill/>
                    </a:lnL>
                    <a:lnR>
                      <a:noFill/>
                    </a:lnR>
                    <a:lnT>
                      <a:noFill/>
                    </a:lnT>
                    <a:lnB>
                      <a:noFill/>
                    </a:lnB>
                    <a:solidFill>
                      <a:srgbClr val="92D050"/>
                    </a:solidFill>
                  </a:tcPr>
                </a:tc>
                <a:tc>
                  <a:txBody>
                    <a:bodyPr/>
                    <a:lstStyle/>
                    <a:p>
                      <a:pPr algn="r" fontAlgn="b"/>
                      <a:r>
                        <a:rPr lang="en-US" sz="1400" b="0" i="0" u="none" strike="noStrike" dirty="0">
                          <a:solidFill>
                            <a:srgbClr val="000000"/>
                          </a:solidFill>
                          <a:latin typeface="Calibri"/>
                        </a:rPr>
                        <a:t>26,992</a:t>
                      </a:r>
                    </a:p>
                  </a:txBody>
                  <a:tcPr marL="9525" marR="9525" marT="9525" marB="0" anchor="b">
                    <a:lnL>
                      <a:noFill/>
                    </a:lnL>
                    <a:lnR>
                      <a:noFill/>
                    </a:lnR>
                    <a:lnT>
                      <a:noFill/>
                    </a:lnT>
                    <a:lnB>
                      <a:noFill/>
                    </a:lnB>
                    <a:solidFill>
                      <a:srgbClr val="92D050"/>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305800" cy="733425"/>
          </a:xfrm>
        </p:spPr>
        <p:txBody>
          <a:bodyPr/>
          <a:lstStyle/>
          <a:p>
            <a:r>
              <a:rPr lang="en-US" dirty="0" smtClean="0"/>
              <a:t>Environmental Economics of SWH</a:t>
            </a:r>
            <a:endParaRPr lang="en-US" dirty="0"/>
          </a:p>
        </p:txBody>
      </p:sp>
      <p:sp>
        <p:nvSpPr>
          <p:cNvPr id="3" name="Content Placeholder 2"/>
          <p:cNvSpPr>
            <a:spLocks noGrp="1"/>
          </p:cNvSpPr>
          <p:nvPr>
            <p:ph idx="1"/>
          </p:nvPr>
        </p:nvSpPr>
        <p:spPr>
          <a:xfrm>
            <a:off x="762000" y="1905000"/>
            <a:ext cx="7315200" cy="4648200"/>
          </a:xfrm>
        </p:spPr>
        <p:txBody>
          <a:bodyPr/>
          <a:lstStyle/>
          <a:p>
            <a:r>
              <a:rPr lang="en-US" sz="2800" dirty="0" smtClean="0"/>
              <a:t>NG offset –</a:t>
            </a:r>
          </a:p>
          <a:p>
            <a:r>
              <a:rPr lang="en-US" sz="2800" dirty="0" smtClean="0"/>
              <a:t>Electric offset –</a:t>
            </a:r>
          </a:p>
          <a:p>
            <a:r>
              <a:rPr lang="en-US" sz="2800" dirty="0" smtClean="0"/>
              <a:t> Equivalents</a:t>
            </a:r>
          </a:p>
          <a:p>
            <a:pPr lvl="1"/>
            <a:r>
              <a:rPr lang="en-US" sz="2400" dirty="0" smtClean="0"/>
              <a:t>2004 Toyota Corolla driven 12,000 miles/yr</a:t>
            </a:r>
          </a:p>
          <a:p>
            <a:pPr lvl="2"/>
            <a:r>
              <a:rPr lang="en-US" sz="2000" dirty="0" smtClean="0"/>
              <a:t>8,095 lbs. CO2/year</a:t>
            </a:r>
          </a:p>
          <a:p>
            <a:pPr lvl="2"/>
            <a:r>
              <a:rPr lang="en-US" sz="2000" dirty="0" smtClean="0"/>
              <a:t>NG offset = no driving for 4.7 years </a:t>
            </a:r>
          </a:p>
          <a:p>
            <a:pPr lvl="2"/>
            <a:r>
              <a:rPr lang="en-US" sz="2000" dirty="0" smtClean="0"/>
              <a:t>Electric offset = no driving for 3.3 years</a:t>
            </a:r>
          </a:p>
          <a:p>
            <a:pPr lvl="1"/>
            <a:r>
              <a:rPr lang="en-US" sz="2400" dirty="0" smtClean="0"/>
              <a:t>Trees</a:t>
            </a:r>
          </a:p>
          <a:p>
            <a:pPr lvl="2"/>
            <a:r>
              <a:rPr lang="en-US" sz="2000" dirty="0" smtClean="0"/>
              <a:t>Absorb 2,000 lbs. CO2/year</a:t>
            </a:r>
          </a:p>
          <a:p>
            <a:pPr lvl="2"/>
            <a:r>
              <a:rPr lang="en-US" sz="2000" dirty="0" smtClean="0"/>
              <a:t>NG offset = planting 19 trees</a:t>
            </a:r>
          </a:p>
          <a:p>
            <a:pPr lvl="2"/>
            <a:r>
              <a:rPr lang="en-US" sz="2000" dirty="0" smtClean="0"/>
              <a:t>Electric offset = planting over 13 trees</a:t>
            </a:r>
          </a:p>
        </p:txBody>
      </p:sp>
      <p:graphicFrame>
        <p:nvGraphicFramePr>
          <p:cNvPr id="5" name="Table 4"/>
          <p:cNvGraphicFramePr>
            <a:graphicFrameLocks noGrp="1"/>
          </p:cNvGraphicFramePr>
          <p:nvPr/>
        </p:nvGraphicFramePr>
        <p:xfrm>
          <a:off x="3200400" y="2078355"/>
          <a:ext cx="2362200" cy="283845"/>
        </p:xfrm>
        <a:graphic>
          <a:graphicData uri="http://schemas.openxmlformats.org/drawingml/2006/table">
            <a:tbl>
              <a:tblPr/>
              <a:tblGrid>
                <a:gridCol w="1593845"/>
                <a:gridCol w="768355"/>
              </a:tblGrid>
              <a:tr h="190500">
                <a:tc>
                  <a:txBody>
                    <a:bodyPr/>
                    <a:lstStyle/>
                    <a:p>
                      <a:pPr algn="l" fontAlgn="b"/>
                      <a:r>
                        <a:rPr lang="en-US" sz="1800" b="0" i="0" u="none" strike="noStrike" dirty="0">
                          <a:solidFill>
                            <a:srgbClr val="000000"/>
                          </a:solidFill>
                          <a:latin typeface="Calibri"/>
                        </a:rPr>
                        <a:t> Lbs. CO2 Saved </a:t>
                      </a:r>
                    </a:p>
                  </a:txBody>
                  <a:tcPr marL="9525" marR="9525" marT="9525" marB="0" anchor="b">
                    <a:lnL>
                      <a:noFill/>
                    </a:lnL>
                    <a:lnR>
                      <a:noFill/>
                    </a:lnR>
                    <a:lnT>
                      <a:noFill/>
                    </a:lnT>
                    <a:lnB>
                      <a:noFill/>
                    </a:lnB>
                    <a:solidFill>
                      <a:srgbClr val="92D050"/>
                    </a:solidFill>
                  </a:tcPr>
                </a:tc>
                <a:tc>
                  <a:txBody>
                    <a:bodyPr/>
                    <a:lstStyle/>
                    <a:p>
                      <a:pPr algn="r" fontAlgn="b"/>
                      <a:r>
                        <a:rPr lang="en-US" sz="1800" b="0" i="0" u="none" strike="noStrike" dirty="0">
                          <a:solidFill>
                            <a:srgbClr val="000000"/>
                          </a:solidFill>
                          <a:latin typeface="Calibri"/>
                        </a:rPr>
                        <a:t>38,089</a:t>
                      </a:r>
                    </a:p>
                  </a:txBody>
                  <a:tcPr marL="9525" marR="9525" marT="9525" marB="0" anchor="b">
                    <a:lnL>
                      <a:noFill/>
                    </a:lnL>
                    <a:lnR>
                      <a:noFill/>
                    </a:lnR>
                    <a:lnT>
                      <a:noFill/>
                    </a:lnT>
                    <a:lnB>
                      <a:noFill/>
                    </a:lnB>
                    <a:solidFill>
                      <a:srgbClr val="92D050"/>
                    </a:solidFill>
                  </a:tcPr>
                </a:tc>
              </a:tr>
            </a:tbl>
          </a:graphicData>
        </a:graphic>
      </p:graphicFrame>
      <p:graphicFrame>
        <p:nvGraphicFramePr>
          <p:cNvPr id="6" name="Table 5"/>
          <p:cNvGraphicFramePr>
            <a:graphicFrameLocks noGrp="1"/>
          </p:cNvGraphicFramePr>
          <p:nvPr/>
        </p:nvGraphicFramePr>
        <p:xfrm>
          <a:off x="3733800" y="2611755"/>
          <a:ext cx="2438400" cy="283845"/>
        </p:xfrm>
        <a:graphic>
          <a:graphicData uri="http://schemas.openxmlformats.org/drawingml/2006/table">
            <a:tbl>
              <a:tblPr/>
              <a:tblGrid>
                <a:gridCol w="1506071"/>
                <a:gridCol w="932329"/>
              </a:tblGrid>
              <a:tr h="190500">
                <a:tc>
                  <a:txBody>
                    <a:bodyPr/>
                    <a:lstStyle/>
                    <a:p>
                      <a:pPr algn="l" fontAlgn="b"/>
                      <a:r>
                        <a:rPr lang="en-US" sz="1800" b="0" i="0" u="none" strike="noStrike" dirty="0">
                          <a:solidFill>
                            <a:srgbClr val="000000"/>
                          </a:solidFill>
                          <a:latin typeface="Calibri"/>
                        </a:rPr>
                        <a:t>Lbs. CO2 Saved</a:t>
                      </a:r>
                    </a:p>
                  </a:txBody>
                  <a:tcPr marL="9525" marR="9525" marT="9525" marB="0" anchor="b">
                    <a:lnL>
                      <a:noFill/>
                    </a:lnL>
                    <a:lnR>
                      <a:noFill/>
                    </a:lnR>
                    <a:lnT>
                      <a:noFill/>
                    </a:lnT>
                    <a:lnB>
                      <a:noFill/>
                    </a:lnB>
                    <a:solidFill>
                      <a:srgbClr val="92D050"/>
                    </a:solidFill>
                  </a:tcPr>
                </a:tc>
                <a:tc>
                  <a:txBody>
                    <a:bodyPr/>
                    <a:lstStyle/>
                    <a:p>
                      <a:pPr algn="r" fontAlgn="b"/>
                      <a:r>
                        <a:rPr lang="en-US" sz="1800" b="0" i="0" u="none" strike="noStrike" dirty="0">
                          <a:solidFill>
                            <a:srgbClr val="000000"/>
                          </a:solidFill>
                          <a:latin typeface="Calibri"/>
                        </a:rPr>
                        <a:t>26,992</a:t>
                      </a:r>
                    </a:p>
                  </a:txBody>
                  <a:tcPr marL="9525" marR="9525" marT="9525" marB="0" anchor="b">
                    <a:lnL>
                      <a:noFill/>
                    </a:lnL>
                    <a:lnR>
                      <a:noFill/>
                    </a:lnR>
                    <a:lnT>
                      <a:noFill/>
                    </a:lnT>
                    <a:lnB>
                      <a:noFill/>
                    </a:lnB>
                    <a:solidFill>
                      <a:srgbClr val="92D050"/>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304800" y="1171575"/>
            <a:ext cx="7010400" cy="733425"/>
          </a:xfrm>
        </p:spPr>
        <p:txBody>
          <a:bodyPr/>
          <a:lstStyle/>
          <a:p>
            <a:r>
              <a:rPr lang="en-US" dirty="0"/>
              <a:t>10 Tips for Hiring a Contractor</a:t>
            </a:r>
          </a:p>
        </p:txBody>
      </p:sp>
      <p:sp>
        <p:nvSpPr>
          <p:cNvPr id="238595" name="Rectangle 3"/>
          <p:cNvSpPr>
            <a:spLocks noGrp="1" noChangeArrowheads="1"/>
          </p:cNvSpPr>
          <p:nvPr>
            <p:ph idx="1"/>
          </p:nvPr>
        </p:nvSpPr>
        <p:spPr>
          <a:xfrm>
            <a:off x="685800" y="1828800"/>
            <a:ext cx="7391400" cy="4876800"/>
          </a:xfrm>
        </p:spPr>
        <p:txBody>
          <a:bodyPr/>
          <a:lstStyle/>
          <a:p>
            <a:pPr>
              <a:lnSpc>
                <a:spcPct val="80000"/>
              </a:lnSpc>
              <a:buFontTx/>
              <a:buNone/>
            </a:pPr>
            <a:r>
              <a:rPr lang="en-US" sz="1400" b="1" dirty="0"/>
              <a:t>1. Hire only licensed contractors</a:t>
            </a:r>
            <a:br>
              <a:rPr lang="en-US" sz="1400" b="1" dirty="0"/>
            </a:br>
            <a:r>
              <a:rPr lang="en-US" sz="1100" dirty="0"/>
              <a:t>Check the contractor's license number by calling the Contractors State License Board at 1-800-321-2752 or visiting </a:t>
            </a:r>
            <a:r>
              <a:rPr lang="en-US" sz="1100" dirty="0">
                <a:hlinkClick r:id="rId2"/>
              </a:rPr>
              <a:t>www.cslb.ca.gov</a:t>
            </a:r>
            <a:r>
              <a:rPr lang="en-US" sz="1100" dirty="0"/>
              <a:t>.</a:t>
            </a:r>
            <a:r>
              <a:rPr lang="en-US" sz="1200" dirty="0"/>
              <a:t> </a:t>
            </a:r>
            <a:endParaRPr lang="en-US" sz="1200" b="1" dirty="0"/>
          </a:p>
          <a:p>
            <a:pPr>
              <a:lnSpc>
                <a:spcPct val="80000"/>
              </a:lnSpc>
              <a:buFontTx/>
              <a:buNone/>
            </a:pPr>
            <a:r>
              <a:rPr lang="en-US" sz="1400" b="1" dirty="0"/>
              <a:t>2. Hire insured contractors</a:t>
            </a:r>
            <a:r>
              <a:rPr lang="en-US" sz="1400" dirty="0"/>
              <a:t/>
            </a:r>
            <a:br>
              <a:rPr lang="en-US" sz="1400" dirty="0"/>
            </a:br>
            <a:r>
              <a:rPr lang="en-US" sz="1100" dirty="0"/>
              <a:t>Always insist upon a certificate of insurance for general liability insurance. Uninsured workers who are injured on the job can file damage claims against the homeowner. </a:t>
            </a:r>
            <a:endParaRPr lang="en-US" sz="1100" b="1" dirty="0"/>
          </a:p>
          <a:p>
            <a:pPr>
              <a:lnSpc>
                <a:spcPct val="80000"/>
              </a:lnSpc>
              <a:buFontTx/>
              <a:buNone/>
            </a:pPr>
            <a:r>
              <a:rPr lang="en-US" sz="1400" b="1" dirty="0"/>
              <a:t>3. Verify Workers' Compensation Insurance</a:t>
            </a:r>
            <a:r>
              <a:rPr lang="en-US" sz="1200" dirty="0"/>
              <a:t> </a:t>
            </a:r>
            <a:br>
              <a:rPr lang="en-US" sz="1200" dirty="0"/>
            </a:br>
            <a:r>
              <a:rPr lang="en-US" sz="1100" dirty="0"/>
              <a:t>California requires this form of insurance for any employer with one or more employees. If your contractor is exempt from the workers' compensation requirement, it means any workers on the job must belong to another subcontractor who is insured.</a:t>
            </a:r>
            <a:r>
              <a:rPr lang="en-US" sz="1200" dirty="0"/>
              <a:t> </a:t>
            </a:r>
            <a:endParaRPr lang="en-US" sz="1200" b="1" dirty="0"/>
          </a:p>
          <a:p>
            <a:pPr>
              <a:lnSpc>
                <a:spcPct val="80000"/>
              </a:lnSpc>
              <a:buFontTx/>
              <a:buNone/>
            </a:pPr>
            <a:r>
              <a:rPr lang="en-US" sz="1400" b="1" dirty="0"/>
              <a:t>4. Get references</a:t>
            </a:r>
            <a:r>
              <a:rPr lang="en-US" sz="1400" dirty="0"/>
              <a:t/>
            </a:r>
            <a:br>
              <a:rPr lang="en-US" sz="1400" dirty="0"/>
            </a:br>
            <a:r>
              <a:rPr lang="en-US" sz="1100" dirty="0"/>
              <a:t>Always get at least three references from previous customers of the contractor, and review past work. </a:t>
            </a:r>
            <a:endParaRPr lang="en-US" sz="1100" b="1" dirty="0"/>
          </a:p>
          <a:p>
            <a:pPr>
              <a:lnSpc>
                <a:spcPct val="80000"/>
              </a:lnSpc>
              <a:buFontTx/>
              <a:buNone/>
            </a:pPr>
            <a:r>
              <a:rPr lang="en-US" sz="1400" b="1" dirty="0"/>
              <a:t>5. Get multiple bids</a:t>
            </a:r>
            <a:r>
              <a:rPr lang="en-US" sz="1200" b="1" dirty="0"/>
              <a:t/>
            </a:r>
            <a:br>
              <a:rPr lang="en-US" sz="1200" b="1" dirty="0"/>
            </a:br>
            <a:r>
              <a:rPr lang="en-US" sz="1100" dirty="0"/>
              <a:t>Get three (3) bids and use a written plan, so you can compare apples to apples.</a:t>
            </a:r>
            <a:r>
              <a:rPr lang="en-US" sz="1200" dirty="0"/>
              <a:t> </a:t>
            </a:r>
            <a:endParaRPr lang="en-US" sz="1200" b="1" dirty="0"/>
          </a:p>
          <a:p>
            <a:pPr>
              <a:lnSpc>
                <a:spcPct val="80000"/>
              </a:lnSpc>
              <a:buFontTx/>
              <a:buNone/>
            </a:pPr>
            <a:r>
              <a:rPr lang="en-US" sz="1400" b="1" dirty="0"/>
              <a:t>6. Get a thorough written contract before any work begins </a:t>
            </a:r>
            <a:br>
              <a:rPr lang="en-US" sz="1400" b="1" dirty="0"/>
            </a:br>
            <a:r>
              <a:rPr lang="en-US" sz="1100" dirty="0"/>
              <a:t>Any work valued at over $500 requires a contract. In the contract, be sure to specify the start and completion dates of the job, and insist on a progressive payment schedule that is spelled out in dollars and cents. If you're going to spend thousands of dollars, consider investing another $200 to have an attorney review your contract for your protection. </a:t>
            </a:r>
            <a:endParaRPr lang="en-US" sz="1100" b="1" dirty="0"/>
          </a:p>
          <a:p>
            <a:pPr>
              <a:lnSpc>
                <a:spcPct val="80000"/>
              </a:lnSpc>
              <a:buFontTx/>
              <a:buNone/>
            </a:pPr>
            <a:r>
              <a:rPr lang="en-US" sz="1400" b="1" dirty="0"/>
              <a:t>7. Never sign a contract under pressure</a:t>
            </a:r>
            <a:br>
              <a:rPr lang="en-US" sz="1400" b="1" dirty="0"/>
            </a:br>
            <a:r>
              <a:rPr lang="en-US" sz="1100" dirty="0"/>
              <a:t>Insist on at least 48 hours to study any contract.</a:t>
            </a:r>
            <a:r>
              <a:rPr lang="en-US" sz="1200" dirty="0"/>
              <a:t> </a:t>
            </a:r>
            <a:endParaRPr lang="en-US" sz="1200" b="1" dirty="0"/>
          </a:p>
          <a:p>
            <a:pPr>
              <a:lnSpc>
                <a:spcPct val="80000"/>
              </a:lnSpc>
              <a:buFontTx/>
              <a:buNone/>
            </a:pPr>
            <a:r>
              <a:rPr lang="en-US" sz="1400" b="1" dirty="0"/>
              <a:t>8. Pay as you go</a:t>
            </a:r>
            <a:r>
              <a:rPr lang="en-US" sz="1200" b="1" dirty="0"/>
              <a:t> </a:t>
            </a:r>
            <a:br>
              <a:rPr lang="en-US" sz="1200" b="1" dirty="0"/>
            </a:br>
            <a:r>
              <a:rPr lang="en-US" sz="1100" dirty="0"/>
              <a:t>To start a job, never pay more than 10% down or $1,000--whichever is less. Hold back 10% for the final payment after the entire job is complete. Never pay for work before it is done. </a:t>
            </a:r>
            <a:endParaRPr lang="en-US" sz="1100" b="1" dirty="0"/>
          </a:p>
          <a:p>
            <a:pPr>
              <a:lnSpc>
                <a:spcPct val="80000"/>
              </a:lnSpc>
              <a:buFontTx/>
              <a:buNone/>
            </a:pPr>
            <a:r>
              <a:rPr lang="en-US" sz="1400" b="1" dirty="0"/>
              <a:t>9. Never pay cash</a:t>
            </a:r>
            <a:r>
              <a:rPr lang="en-US" sz="1400" dirty="0"/>
              <a:t/>
            </a:r>
            <a:br>
              <a:rPr lang="en-US" sz="1400" dirty="0"/>
            </a:br>
            <a:r>
              <a:rPr lang="en-US" sz="1100" dirty="0"/>
              <a:t>Pay by check or credit card.</a:t>
            </a:r>
            <a:r>
              <a:rPr lang="en-US" sz="1200" dirty="0"/>
              <a:t> </a:t>
            </a:r>
            <a:endParaRPr lang="en-US" sz="1200" b="1" dirty="0"/>
          </a:p>
          <a:p>
            <a:pPr>
              <a:lnSpc>
                <a:spcPct val="80000"/>
              </a:lnSpc>
              <a:buFontTx/>
              <a:buNone/>
            </a:pPr>
            <a:r>
              <a:rPr lang="en-US" sz="1400" b="1" dirty="0"/>
              <a:t>10. Keep a job file</a:t>
            </a:r>
            <a:r>
              <a:rPr lang="en-US" sz="1400" dirty="0"/>
              <a:t/>
            </a:r>
            <a:br>
              <a:rPr lang="en-US" sz="1400" dirty="0"/>
            </a:br>
            <a:r>
              <a:rPr lang="en-US" sz="1100" dirty="0"/>
              <a:t>Put receipts, permits, plans and anything else pertaining to your job in the file.</a:t>
            </a:r>
            <a:r>
              <a:rPr lang="en-US" sz="1200" dirty="0"/>
              <a:t> </a:t>
            </a:r>
            <a:br>
              <a:rPr lang="en-US" sz="1200" dirty="0"/>
            </a:br>
            <a:r>
              <a:rPr lang="en-US" sz="1100" dirty="0"/>
              <a:t/>
            </a:r>
            <a:br>
              <a:rPr lang="en-US" sz="1100" dirty="0"/>
            </a:br>
            <a:r>
              <a:rPr lang="en-US" sz="1100" dirty="0"/>
              <a:t>Source: </a:t>
            </a:r>
            <a:r>
              <a:rPr lang="en-US" sz="1100" dirty="0">
                <a:hlinkClick r:id="rId2"/>
              </a:rPr>
              <a:t>California Contractors State Licensing Board</a:t>
            </a:r>
            <a:endParaRPr lang="en-US" sz="11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381000" y="1295400"/>
            <a:ext cx="7010400" cy="733425"/>
          </a:xfrm>
        </p:spPr>
        <p:txBody>
          <a:bodyPr/>
          <a:lstStyle/>
          <a:p>
            <a:r>
              <a:rPr lang="en-US" dirty="0"/>
              <a:t>The SWHPP Team</a:t>
            </a:r>
          </a:p>
        </p:txBody>
      </p:sp>
      <p:sp>
        <p:nvSpPr>
          <p:cNvPr id="235523" name="Rectangle 3"/>
          <p:cNvSpPr>
            <a:spLocks noGrp="1" noChangeArrowheads="1"/>
          </p:cNvSpPr>
          <p:nvPr>
            <p:ph idx="1"/>
          </p:nvPr>
        </p:nvSpPr>
        <p:spPr>
          <a:xfrm>
            <a:off x="609600" y="1981200"/>
            <a:ext cx="7924800" cy="5181600"/>
          </a:xfrm>
        </p:spPr>
        <p:txBody>
          <a:bodyPr/>
          <a:lstStyle/>
          <a:p>
            <a:r>
              <a:rPr lang="en-US" sz="2400" dirty="0" smtClean="0"/>
              <a:t>Annie Henderson – Program Manager</a:t>
            </a:r>
          </a:p>
          <a:p>
            <a:pPr lvl="1"/>
            <a:r>
              <a:rPr lang="en-US" sz="2000" dirty="0" smtClean="0"/>
              <a:t>Annie.Henderson@energycenter.org</a:t>
            </a:r>
          </a:p>
          <a:p>
            <a:pPr lvl="1"/>
            <a:r>
              <a:rPr lang="en-US" sz="2000" dirty="0" smtClean="0"/>
              <a:t>858.244.7290</a:t>
            </a:r>
            <a:endParaRPr lang="en-US" sz="2400" dirty="0"/>
          </a:p>
          <a:p>
            <a:r>
              <a:rPr lang="en-US" sz="2400" dirty="0" smtClean="0"/>
              <a:t>Skip </a:t>
            </a:r>
            <a:r>
              <a:rPr lang="en-US" sz="2400" dirty="0"/>
              <a:t>Fralick – SWH Energy Engineer</a:t>
            </a:r>
          </a:p>
          <a:p>
            <a:pPr lvl="1"/>
            <a:r>
              <a:rPr lang="en-US" sz="2000" dirty="0"/>
              <a:t>Skip.Fralick@energycenter.org</a:t>
            </a:r>
          </a:p>
          <a:p>
            <a:pPr lvl="1"/>
            <a:r>
              <a:rPr lang="en-US" sz="2000" dirty="0"/>
              <a:t>858.244.4868</a:t>
            </a:r>
          </a:p>
          <a:p>
            <a:r>
              <a:rPr lang="en-US" sz="2400" dirty="0" smtClean="0"/>
              <a:t>Mike Bigelow – Program Assistant</a:t>
            </a:r>
          </a:p>
          <a:p>
            <a:pPr lvl="1"/>
            <a:r>
              <a:rPr lang="en-US" sz="2000" dirty="0" smtClean="0"/>
              <a:t>Mike.Bigelow@energycenter.org</a:t>
            </a:r>
          </a:p>
          <a:p>
            <a:pPr lvl="1"/>
            <a:r>
              <a:rPr lang="en-US" sz="2000" dirty="0" smtClean="0"/>
              <a:t>858.244.7292</a:t>
            </a:r>
            <a:endParaRPr lang="en-US" sz="2000" dirty="0"/>
          </a:p>
          <a:p>
            <a:r>
              <a:rPr lang="en-US" sz="2400" dirty="0" smtClean="0"/>
              <a:t>Eligible </a:t>
            </a:r>
            <a:r>
              <a:rPr lang="en-US" sz="2400" dirty="0"/>
              <a:t>Contractors</a:t>
            </a:r>
          </a:p>
          <a:p>
            <a:pPr lvl="1"/>
            <a:r>
              <a:rPr lang="en-US" sz="2000" dirty="0"/>
              <a:t>http://www.swh.energycenter.org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57200" y="1400175"/>
            <a:ext cx="8153400" cy="733425"/>
          </a:xfrm>
        </p:spPr>
        <p:txBody>
          <a:bodyPr/>
          <a:lstStyle/>
          <a:p>
            <a:r>
              <a:rPr lang="en-US" dirty="0"/>
              <a:t>CCSE Programs</a:t>
            </a:r>
          </a:p>
        </p:txBody>
      </p:sp>
      <p:sp>
        <p:nvSpPr>
          <p:cNvPr id="264195" name="Rectangle 3"/>
          <p:cNvSpPr>
            <a:spLocks noGrp="1" noChangeArrowheads="1"/>
          </p:cNvSpPr>
          <p:nvPr>
            <p:ph idx="1"/>
          </p:nvPr>
        </p:nvSpPr>
        <p:spPr>
          <a:xfrm>
            <a:off x="-152400" y="2286000"/>
            <a:ext cx="8686800" cy="4343400"/>
          </a:xfrm>
          <a:noFill/>
          <a:ln/>
        </p:spPr>
        <p:txBody>
          <a:bodyPr/>
          <a:lstStyle/>
          <a:p>
            <a:pPr lvl="2">
              <a:buClr>
                <a:srgbClr val="007FD6"/>
              </a:buClr>
            </a:pPr>
            <a:r>
              <a:rPr lang="en-US" sz="2800" b="1" dirty="0"/>
              <a:t> </a:t>
            </a:r>
            <a:r>
              <a:rPr lang="en-US" sz="2800" dirty="0"/>
              <a:t>San Diego Energy Resource Center</a:t>
            </a:r>
          </a:p>
          <a:p>
            <a:pPr lvl="2">
              <a:buClr>
                <a:srgbClr val="007FD6"/>
              </a:buClr>
            </a:pPr>
            <a:r>
              <a:rPr lang="en-US" sz="2800" dirty="0"/>
              <a:t> </a:t>
            </a:r>
            <a:r>
              <a:rPr lang="en-US" sz="2800" dirty="0" smtClean="0"/>
              <a:t>Tax-Exempt </a:t>
            </a:r>
            <a:r>
              <a:rPr lang="en-US" sz="2800" dirty="0"/>
              <a:t>Customer Incentive Program</a:t>
            </a:r>
          </a:p>
          <a:p>
            <a:pPr lvl="2">
              <a:buClr>
                <a:srgbClr val="007FD6"/>
              </a:buClr>
            </a:pPr>
            <a:r>
              <a:rPr lang="en-US" sz="2800" dirty="0"/>
              <a:t> Self Generation Incentive Program</a:t>
            </a:r>
          </a:p>
          <a:p>
            <a:pPr lvl="2">
              <a:buClr>
                <a:srgbClr val="007FD6"/>
              </a:buClr>
            </a:pPr>
            <a:r>
              <a:rPr lang="en-US" sz="2800" dirty="0"/>
              <a:t> California Solar Initiative</a:t>
            </a:r>
          </a:p>
          <a:p>
            <a:pPr lvl="2">
              <a:buClr>
                <a:srgbClr val="007FD6"/>
              </a:buClr>
            </a:pPr>
            <a:r>
              <a:rPr lang="en-US" sz="2800" dirty="0"/>
              <a:t> Rebuild Central</a:t>
            </a:r>
          </a:p>
          <a:p>
            <a:pPr lvl="2">
              <a:buClr>
                <a:srgbClr val="007FD6"/>
              </a:buClr>
            </a:pPr>
            <a:r>
              <a:rPr lang="en-US" sz="2800" dirty="0"/>
              <a:t> Fueling Alternatives</a:t>
            </a:r>
          </a:p>
          <a:p>
            <a:pPr lvl="2">
              <a:buClr>
                <a:srgbClr val="007FD6"/>
              </a:buClr>
              <a:buFontTx/>
              <a:buNone/>
            </a:pPr>
            <a:endParaRPr lang="en-US" sz="2800" dirty="0"/>
          </a:p>
          <a:p>
            <a:pPr>
              <a:buClr>
                <a:srgbClr val="007FD6"/>
              </a:buClr>
            </a:pPr>
            <a:endParaRPr lang="en-US" sz="2800" b="1" dirty="0"/>
          </a:p>
        </p:txBody>
      </p:sp>
      <p:pic>
        <p:nvPicPr>
          <p:cNvPr id="264196" name="Picture 4" descr="forthepublicagency_pic"/>
          <p:cNvPicPr>
            <a:picLocks noChangeAspect="1" noChangeArrowheads="1"/>
          </p:cNvPicPr>
          <p:nvPr/>
        </p:nvPicPr>
        <p:blipFill>
          <a:blip r:embed="rId2"/>
          <a:srcRect/>
          <a:stretch>
            <a:fillRect/>
          </a:stretch>
        </p:blipFill>
        <p:spPr bwMode="auto">
          <a:xfrm>
            <a:off x="4419600" y="5562600"/>
            <a:ext cx="1247775" cy="804863"/>
          </a:xfrm>
          <a:prstGeom prst="rect">
            <a:avLst/>
          </a:prstGeom>
          <a:noFill/>
          <a:ln w="9525">
            <a:solidFill>
              <a:schemeClr val="tx1"/>
            </a:solidFill>
            <a:miter lim="800000"/>
            <a:headEnd/>
            <a:tailEnd/>
          </a:ln>
        </p:spPr>
      </p:pic>
      <p:pic>
        <p:nvPicPr>
          <p:cNvPr id="264197" name="Picture 5" descr="forthebusiness_pic"/>
          <p:cNvPicPr>
            <a:picLocks noChangeAspect="1" noChangeArrowheads="1"/>
          </p:cNvPicPr>
          <p:nvPr/>
        </p:nvPicPr>
        <p:blipFill>
          <a:blip r:embed="rId3"/>
          <a:srcRect/>
          <a:stretch>
            <a:fillRect/>
          </a:stretch>
        </p:blipFill>
        <p:spPr bwMode="auto">
          <a:xfrm>
            <a:off x="6096000" y="4495800"/>
            <a:ext cx="1323975" cy="803275"/>
          </a:xfrm>
          <a:prstGeom prst="rect">
            <a:avLst/>
          </a:prstGeom>
          <a:noFill/>
          <a:ln w="9525">
            <a:solidFill>
              <a:schemeClr val="tx1"/>
            </a:solidFill>
            <a:miter lim="800000"/>
            <a:headEnd/>
            <a:tailEnd/>
          </a:ln>
        </p:spPr>
      </p:pic>
      <p:pic>
        <p:nvPicPr>
          <p:cNvPr id="264198" name="Picture 6" descr="forthehome_pic"/>
          <p:cNvPicPr>
            <a:picLocks noChangeAspect="1" noChangeArrowheads="1"/>
          </p:cNvPicPr>
          <p:nvPr/>
        </p:nvPicPr>
        <p:blipFill>
          <a:blip r:embed="rId4"/>
          <a:srcRect/>
          <a:stretch>
            <a:fillRect/>
          </a:stretch>
        </p:blipFill>
        <p:spPr bwMode="auto">
          <a:xfrm>
            <a:off x="7467600" y="3352800"/>
            <a:ext cx="1247775" cy="804863"/>
          </a:xfrm>
          <a:prstGeom prst="rect">
            <a:avLst/>
          </a:prstGeom>
          <a:noFill/>
          <a:ln w="9525">
            <a:solidFill>
              <a:schemeClr val="tx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264196"/>
                                        </p:tgtEl>
                                        <p:attrNameLst>
                                          <p:attrName>style.visibility</p:attrName>
                                        </p:attrNameLst>
                                      </p:cBhvr>
                                      <p:to>
                                        <p:strVal val="visible"/>
                                      </p:to>
                                    </p:set>
                                    <p:animEffect transition="in" filter="dissolve">
                                      <p:cBhvr>
                                        <p:cTn id="7" dur="500"/>
                                        <p:tgtEl>
                                          <p:spTgt spid="264196"/>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264197"/>
                                        </p:tgtEl>
                                        <p:attrNameLst>
                                          <p:attrName>style.visibility</p:attrName>
                                        </p:attrNameLst>
                                      </p:cBhvr>
                                      <p:to>
                                        <p:strVal val="visible"/>
                                      </p:to>
                                    </p:set>
                                    <p:animEffect transition="in" filter="dissolve">
                                      <p:cBhvr>
                                        <p:cTn id="11" dur="500"/>
                                        <p:tgtEl>
                                          <p:spTgt spid="264197"/>
                                        </p:tgtEl>
                                      </p:cBhvr>
                                    </p:animEffect>
                                  </p:childTnLst>
                                </p:cTn>
                              </p:par>
                            </p:childTnLst>
                          </p:cTn>
                        </p:par>
                        <p:par>
                          <p:cTn id="12" fill="hold">
                            <p:stCondLst>
                              <p:cond delay="3000"/>
                            </p:stCondLst>
                            <p:childTnLst>
                              <p:par>
                                <p:cTn id="13" presetID="9" presetClass="entr" presetSubtype="0" fill="hold" nodeType="afterEffect">
                                  <p:stCondLst>
                                    <p:cond delay="0"/>
                                  </p:stCondLst>
                                  <p:childTnLst>
                                    <p:set>
                                      <p:cBhvr>
                                        <p:cTn id="14" dur="1" fill="hold">
                                          <p:stCondLst>
                                            <p:cond delay="0"/>
                                          </p:stCondLst>
                                        </p:cTn>
                                        <p:tgtEl>
                                          <p:spTgt spid="264198"/>
                                        </p:tgtEl>
                                        <p:attrNameLst>
                                          <p:attrName>style.visibility</p:attrName>
                                        </p:attrNameLst>
                                      </p:cBhvr>
                                      <p:to>
                                        <p:strVal val="visible"/>
                                      </p:to>
                                    </p:set>
                                    <p:animEffect transition="in" filter="dissolve">
                                      <p:cBhvr>
                                        <p:cTn id="15" dur="500"/>
                                        <p:tgtEl>
                                          <p:spTgt spid="264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609600" y="1295400"/>
            <a:ext cx="7010400" cy="733425"/>
          </a:xfrm>
        </p:spPr>
        <p:txBody>
          <a:bodyPr/>
          <a:lstStyle/>
          <a:p>
            <a:r>
              <a:rPr lang="en-US" dirty="0"/>
              <a:t>Outline</a:t>
            </a:r>
          </a:p>
        </p:txBody>
      </p:sp>
      <p:sp>
        <p:nvSpPr>
          <p:cNvPr id="239619" name="Rectangle 3"/>
          <p:cNvSpPr>
            <a:spLocks noGrp="1" noChangeArrowheads="1"/>
          </p:cNvSpPr>
          <p:nvPr>
            <p:ph idx="1"/>
          </p:nvPr>
        </p:nvSpPr>
        <p:spPr>
          <a:xfrm>
            <a:off x="990600" y="2057400"/>
            <a:ext cx="7315200" cy="3810000"/>
          </a:xfrm>
        </p:spPr>
        <p:txBody>
          <a:bodyPr/>
          <a:lstStyle/>
          <a:p>
            <a:pPr>
              <a:lnSpc>
                <a:spcPct val="90000"/>
              </a:lnSpc>
            </a:pPr>
            <a:r>
              <a:rPr lang="en-US" dirty="0"/>
              <a:t>Basic System Components</a:t>
            </a:r>
          </a:p>
          <a:p>
            <a:pPr>
              <a:lnSpc>
                <a:spcPct val="90000"/>
              </a:lnSpc>
            </a:pPr>
            <a:r>
              <a:rPr lang="en-US" dirty="0"/>
              <a:t>System Types</a:t>
            </a:r>
          </a:p>
          <a:p>
            <a:pPr>
              <a:lnSpc>
                <a:spcPct val="90000"/>
              </a:lnSpc>
            </a:pPr>
            <a:r>
              <a:rPr lang="en-US" dirty="0"/>
              <a:t>Collector Types</a:t>
            </a:r>
          </a:p>
          <a:p>
            <a:pPr>
              <a:lnSpc>
                <a:spcPct val="90000"/>
              </a:lnSpc>
            </a:pPr>
            <a:r>
              <a:rPr lang="en-US" dirty="0"/>
              <a:t>Types of Freeze Protection</a:t>
            </a:r>
          </a:p>
          <a:p>
            <a:pPr>
              <a:lnSpc>
                <a:spcPct val="90000"/>
              </a:lnSpc>
            </a:pPr>
            <a:r>
              <a:rPr lang="en-US" dirty="0"/>
              <a:t>Systems and Savings</a:t>
            </a:r>
          </a:p>
          <a:p>
            <a:pPr>
              <a:lnSpc>
                <a:spcPct val="90000"/>
              </a:lnSpc>
            </a:pPr>
            <a:r>
              <a:rPr lang="en-US" dirty="0"/>
              <a:t>SWH Pilot Program</a:t>
            </a:r>
          </a:p>
          <a:p>
            <a:pPr lvl="1">
              <a:lnSpc>
                <a:spcPct val="90000"/>
              </a:lnSpc>
            </a:pPr>
            <a:r>
              <a:rPr lang="en-US" dirty="0"/>
              <a:t>Eligibility</a:t>
            </a:r>
          </a:p>
          <a:p>
            <a:pPr lvl="1">
              <a:lnSpc>
                <a:spcPct val="90000"/>
              </a:lnSpc>
            </a:pPr>
            <a:r>
              <a:rPr lang="en-US" dirty="0"/>
              <a:t>Incentives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a:t>What is Solar Water Heating?</a:t>
            </a:r>
          </a:p>
        </p:txBody>
      </p:sp>
      <p:sp>
        <p:nvSpPr>
          <p:cNvPr id="209923" name="Rectangle 3"/>
          <p:cNvSpPr>
            <a:spLocks noGrp="1" noChangeArrowheads="1"/>
          </p:cNvSpPr>
          <p:nvPr>
            <p:ph idx="1"/>
          </p:nvPr>
        </p:nvSpPr>
        <p:spPr>
          <a:xfrm>
            <a:off x="1066800" y="2209800"/>
            <a:ext cx="7315200" cy="3810000"/>
          </a:xfrm>
        </p:spPr>
        <p:txBody>
          <a:bodyPr/>
          <a:lstStyle/>
          <a:p>
            <a:r>
              <a:rPr lang="en-US" dirty="0"/>
              <a:t>Solar Assist or Solar Pre-heat</a:t>
            </a:r>
          </a:p>
          <a:p>
            <a:r>
              <a:rPr lang="en-US" dirty="0"/>
              <a:t>Always keep the existing heater as backup to solar</a:t>
            </a:r>
          </a:p>
          <a:p>
            <a:r>
              <a:rPr lang="en-US" dirty="0"/>
              <a:t>Great way to conserve energy, reduce your utility bill, increase the value of your home, and reduce Global Warming!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7" name="Picture 3"/>
          <p:cNvPicPr>
            <a:picLocks noGrp="1" noChangeAspect="1" noChangeArrowheads="1"/>
          </p:cNvPicPr>
          <p:nvPr>
            <p:ph idx="1"/>
          </p:nvPr>
        </p:nvPicPr>
        <p:blipFill>
          <a:blip r:embed="rId3"/>
          <a:srcRect/>
          <a:stretch>
            <a:fillRect/>
          </a:stretch>
        </p:blipFill>
        <p:spPr bwMode="auto">
          <a:xfrm>
            <a:off x="1905000" y="1447800"/>
            <a:ext cx="4658710" cy="5003800"/>
          </a:xfrm>
          <a:prstGeom prst="rect">
            <a:avLst/>
          </a:prstGeom>
          <a:noFill/>
          <a:ln w="9525" cap="flat" cmpd="sng" algn="ctr">
            <a:noFill/>
            <a:prstDash val="solid"/>
            <a:miter lim="800000"/>
            <a:headEnd/>
            <a:tailEnd/>
          </a:ln>
          <a:effectLst/>
        </p:spPr>
      </p:pic>
      <p:sp>
        <p:nvSpPr>
          <p:cNvPr id="8" name="TextBox 7"/>
          <p:cNvSpPr txBox="1"/>
          <p:nvPr/>
        </p:nvSpPr>
        <p:spPr>
          <a:xfrm>
            <a:off x="2971800" y="6400800"/>
            <a:ext cx="2362200" cy="253916"/>
          </a:xfrm>
          <a:prstGeom prst="rect">
            <a:avLst/>
          </a:prstGeom>
          <a:noFill/>
        </p:spPr>
        <p:txBody>
          <a:bodyPr wrap="square" rtlCol="0">
            <a:spAutoFit/>
          </a:bodyPr>
          <a:lstStyle/>
          <a:p>
            <a:r>
              <a:rPr lang="en-US" sz="1050" dirty="0" smtClean="0"/>
              <a:t>Created by Melissa Wendell</a:t>
            </a:r>
            <a:endParaRPr lang="en-US"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a:t>Types of SWH Systems</a:t>
            </a:r>
          </a:p>
        </p:txBody>
      </p:sp>
      <p:sp>
        <p:nvSpPr>
          <p:cNvPr id="218115" name="Rectangle 3"/>
          <p:cNvSpPr>
            <a:spLocks noGrp="1" noChangeArrowheads="1"/>
          </p:cNvSpPr>
          <p:nvPr>
            <p:ph idx="1"/>
          </p:nvPr>
        </p:nvSpPr>
        <p:spPr>
          <a:xfrm>
            <a:off x="838200" y="2362200"/>
            <a:ext cx="7315200" cy="4495800"/>
          </a:xfrm>
        </p:spPr>
        <p:txBody>
          <a:bodyPr/>
          <a:lstStyle/>
          <a:p>
            <a:r>
              <a:rPr lang="en-US" dirty="0"/>
              <a:t>2 Types of Basic Systems</a:t>
            </a:r>
          </a:p>
          <a:p>
            <a:pPr lvl="1"/>
            <a:r>
              <a:rPr lang="en-US" dirty="0"/>
              <a:t>Passive – no pumps</a:t>
            </a:r>
          </a:p>
          <a:p>
            <a:pPr lvl="1"/>
            <a:r>
              <a:rPr lang="en-US" dirty="0"/>
              <a:t>Active – uses pumps to move the water through the collector</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381000" y="1295400"/>
            <a:ext cx="7010400" cy="733425"/>
          </a:xfrm>
        </p:spPr>
        <p:txBody>
          <a:bodyPr/>
          <a:lstStyle/>
          <a:p>
            <a:r>
              <a:rPr lang="en-US" dirty="0"/>
              <a:t>Passive Systems – Batch or ICS</a:t>
            </a:r>
          </a:p>
        </p:txBody>
      </p:sp>
      <p:pic>
        <p:nvPicPr>
          <p:cNvPr id="219139" name="Picture 3"/>
          <p:cNvPicPr>
            <a:picLocks noGrp="1" noChangeAspect="1" noChangeArrowheads="1"/>
          </p:cNvPicPr>
          <p:nvPr>
            <p:ph idx="1"/>
          </p:nvPr>
        </p:nvPicPr>
        <p:blipFill>
          <a:blip r:embed="rId3"/>
          <a:srcRect/>
          <a:stretch>
            <a:fillRect/>
          </a:stretch>
        </p:blipFill>
        <p:spPr>
          <a:xfrm>
            <a:off x="1752600" y="1981200"/>
            <a:ext cx="5334000" cy="4319587"/>
          </a:xfrm>
        </p:spPr>
      </p:pic>
      <p:sp>
        <p:nvSpPr>
          <p:cNvPr id="219140" name="Text Box 4"/>
          <p:cNvSpPr txBox="1">
            <a:spLocks noChangeArrowheads="1"/>
          </p:cNvSpPr>
          <p:nvPr/>
        </p:nvSpPr>
        <p:spPr bwMode="auto">
          <a:xfrm>
            <a:off x="1219200" y="6324600"/>
            <a:ext cx="2133600" cy="304800"/>
          </a:xfrm>
          <a:prstGeom prst="rect">
            <a:avLst/>
          </a:prstGeom>
          <a:noFill/>
          <a:ln w="9525" algn="ctr">
            <a:noFill/>
            <a:miter lim="800000"/>
            <a:headEnd/>
            <a:tailEnd/>
          </a:ln>
          <a:effectLst/>
        </p:spPr>
        <p:txBody>
          <a:bodyPr>
            <a:spAutoFit/>
          </a:bodyPr>
          <a:lstStyle/>
          <a:p>
            <a:pPr algn="l">
              <a:spcBef>
                <a:spcPct val="50000"/>
              </a:spcBef>
            </a:pPr>
            <a:r>
              <a:rPr lang="en-US" sz="1400" b="0">
                <a:solidFill>
                  <a:schemeClr val="bg2"/>
                </a:solidFill>
              </a:rPr>
              <a:t>Source:</a:t>
            </a:r>
            <a:r>
              <a:rPr lang="en-US" sz="1400" b="0"/>
              <a:t> </a:t>
            </a:r>
            <a:r>
              <a:rPr lang="en-US" sz="1400" b="0">
                <a:solidFill>
                  <a:schemeClr val="bg2"/>
                </a:solidFill>
              </a:rPr>
              <a:t>EERE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381000" y="1247775"/>
            <a:ext cx="8382000" cy="733425"/>
          </a:xfrm>
        </p:spPr>
        <p:txBody>
          <a:bodyPr/>
          <a:lstStyle/>
          <a:p>
            <a:r>
              <a:rPr lang="en-US" dirty="0"/>
              <a:t>Passive Systems - </a:t>
            </a:r>
            <a:r>
              <a:rPr lang="en-US" dirty="0" err="1"/>
              <a:t>Thermosyphon</a:t>
            </a:r>
            <a:endParaRPr lang="en-US" dirty="0"/>
          </a:p>
        </p:txBody>
      </p:sp>
      <p:pic>
        <p:nvPicPr>
          <p:cNvPr id="220163" name="Picture 3"/>
          <p:cNvPicPr>
            <a:picLocks noGrp="1" noChangeAspect="1" noChangeArrowheads="1"/>
          </p:cNvPicPr>
          <p:nvPr>
            <p:ph idx="1"/>
          </p:nvPr>
        </p:nvPicPr>
        <p:blipFill>
          <a:blip r:embed="rId3"/>
          <a:srcRect/>
          <a:stretch>
            <a:fillRect/>
          </a:stretch>
        </p:blipFill>
        <p:spPr>
          <a:xfrm>
            <a:off x="1981200" y="2038350"/>
            <a:ext cx="4876800" cy="4591050"/>
          </a:xfrm>
          <a:noFill/>
          <a:ln/>
        </p:spPr>
      </p:pic>
      <p:sp>
        <p:nvSpPr>
          <p:cNvPr id="220164" name="Text Box 4"/>
          <p:cNvSpPr txBox="1">
            <a:spLocks noChangeArrowheads="1"/>
          </p:cNvSpPr>
          <p:nvPr/>
        </p:nvSpPr>
        <p:spPr bwMode="auto">
          <a:xfrm>
            <a:off x="1219200" y="6232525"/>
            <a:ext cx="2911475" cy="304800"/>
          </a:xfrm>
          <a:prstGeom prst="rect">
            <a:avLst/>
          </a:prstGeom>
          <a:noFill/>
          <a:ln w="9525" algn="ctr">
            <a:noFill/>
            <a:miter lim="800000"/>
            <a:headEnd/>
            <a:tailEnd/>
          </a:ln>
          <a:effectLst/>
        </p:spPr>
        <p:txBody>
          <a:bodyPr>
            <a:spAutoFit/>
          </a:bodyPr>
          <a:lstStyle/>
          <a:p>
            <a:pPr algn="l"/>
            <a:r>
              <a:rPr lang="en-US" sz="1400" b="0">
                <a:solidFill>
                  <a:schemeClr val="bg2"/>
                </a:solidFill>
              </a:rPr>
              <a:t>Source:</a:t>
            </a:r>
            <a:r>
              <a:rPr lang="en-US" sz="1400" b="0"/>
              <a:t> </a:t>
            </a:r>
            <a:r>
              <a:rPr lang="en-US" sz="1400" b="0">
                <a:solidFill>
                  <a:schemeClr val="bg2"/>
                </a:solidFill>
              </a:rPr>
              <a:t>FSEC</a:t>
            </a:r>
            <a:endParaRPr lang="en-US" sz="1400" b="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SE Standard 2007">
  <a:themeElements>
    <a:clrScheme name="CCSE Standard 20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SE Standard 2007">
      <a:majorFont>
        <a:latin typeface="Humanst521 BT"/>
        <a:ea typeface=""/>
        <a:cs typeface=""/>
      </a:majorFont>
      <a:minorFont>
        <a:latin typeface="Humanst521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1" i="0" u="none" strike="noStrike" cap="none" normalizeH="0" baseline="0" smtClean="0">
            <a:ln>
              <a:noFill/>
            </a:ln>
            <a:solidFill>
              <a:schemeClr val="tx1"/>
            </a:solidFill>
            <a:effectLst/>
            <a:latin typeface="Humanst521 B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1" i="0" u="none" strike="noStrike" cap="none" normalizeH="0" baseline="0" smtClean="0">
            <a:ln>
              <a:noFill/>
            </a:ln>
            <a:solidFill>
              <a:schemeClr val="tx1"/>
            </a:solidFill>
            <a:effectLst/>
            <a:latin typeface="Humanst521 BT" pitchFamily="34" charset="0"/>
          </a:defRPr>
        </a:defPPr>
      </a:lstStyle>
    </a:lnDef>
  </a:objectDefaults>
  <a:extraClrSchemeLst>
    <a:extraClrScheme>
      <a:clrScheme name="CCSE Standard 20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SE Standard 20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SE Standard 20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SE Standard 20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SE Standard 20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SE Standard 20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SE Standard 20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SI 2007">
  <a:themeElements>
    <a:clrScheme name="CSI 20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SI 2007">
      <a:majorFont>
        <a:latin typeface="Myriad Condensed Web"/>
        <a:ea typeface=""/>
        <a:cs typeface=""/>
      </a:majorFont>
      <a:minorFont>
        <a:latin typeface="Myriad Condensed We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1" i="0" u="none" strike="noStrike" cap="none" normalizeH="0" baseline="0" smtClean="0">
            <a:ln>
              <a:noFill/>
            </a:ln>
            <a:solidFill>
              <a:schemeClr val="tx1"/>
            </a:solidFill>
            <a:effectLst/>
            <a:latin typeface="Humanst521 B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1" i="0" u="none" strike="noStrike" cap="none" normalizeH="0" baseline="0" smtClean="0">
            <a:ln>
              <a:noFill/>
            </a:ln>
            <a:solidFill>
              <a:schemeClr val="tx1"/>
            </a:solidFill>
            <a:effectLst/>
            <a:latin typeface="Humanst521 BT" pitchFamily="34" charset="0"/>
          </a:defRPr>
        </a:defPPr>
      </a:lstStyle>
    </a:lnDef>
  </a:objectDefaults>
  <a:extraClrSchemeLst>
    <a:extraClrScheme>
      <a:clrScheme name="CSI 20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I 20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I 20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I 20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I 20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I 20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I 20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CCSE Standard 2007</Template>
  <TotalTime>599</TotalTime>
  <Words>1346</Words>
  <Application>Microsoft PowerPoint</Application>
  <PresentationFormat>On-screen Show (4:3)</PresentationFormat>
  <Paragraphs>301</Paragraphs>
  <Slides>29</Slides>
  <Notes>13</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CCSE Standard 2007</vt:lpstr>
      <vt:lpstr>CSI 2007</vt:lpstr>
      <vt:lpstr>Solar Water Heating Basics for Homeowners</vt:lpstr>
      <vt:lpstr>Vision and Mission</vt:lpstr>
      <vt:lpstr>CCSE Programs</vt:lpstr>
      <vt:lpstr>Outline</vt:lpstr>
      <vt:lpstr>What is Solar Water Heating?</vt:lpstr>
      <vt:lpstr>Slide 6</vt:lpstr>
      <vt:lpstr>Types of SWH Systems</vt:lpstr>
      <vt:lpstr>Passive Systems – Batch or ICS</vt:lpstr>
      <vt:lpstr>Passive Systems - Thermosyphon</vt:lpstr>
      <vt:lpstr>Active Systems – Open Loop</vt:lpstr>
      <vt:lpstr>Active Systems – Closed Loop</vt:lpstr>
      <vt:lpstr>Active System - Drainback</vt:lpstr>
      <vt:lpstr>Collector Types</vt:lpstr>
      <vt:lpstr>Collector Types</vt:lpstr>
      <vt:lpstr>Collector Types - Passive</vt:lpstr>
      <vt:lpstr>Collector Types - Passive</vt:lpstr>
      <vt:lpstr>Collector Types - Active</vt:lpstr>
      <vt:lpstr>Collector Types - Active</vt:lpstr>
      <vt:lpstr>What is the SWHPP?</vt:lpstr>
      <vt:lpstr>SWHPP, continued</vt:lpstr>
      <vt:lpstr>SWHPP, cont’d</vt:lpstr>
      <vt:lpstr>Incentive Calculation</vt:lpstr>
      <vt:lpstr>Incentive Calculation - Example</vt:lpstr>
      <vt:lpstr>Additional Incentives</vt:lpstr>
      <vt:lpstr>Economics of SWH</vt:lpstr>
      <vt:lpstr>Economics of SWH</vt:lpstr>
      <vt:lpstr>Environmental Economics of SWH</vt:lpstr>
      <vt:lpstr>10 Tips for Hiring a Contractor</vt:lpstr>
      <vt:lpstr>The SWHPP Team</vt:lpstr>
    </vt:vector>
  </TitlesOfParts>
  <Company>SD Regional Energy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Water Heating Basics for Homeowners</dc:title>
  <dc:creator>Annie Henderson</dc:creator>
  <cp:lastModifiedBy>Skip Fralick</cp:lastModifiedBy>
  <cp:revision>55</cp:revision>
  <dcterms:created xsi:type="dcterms:W3CDTF">2007-09-05T23:24:22Z</dcterms:created>
  <dcterms:modified xsi:type="dcterms:W3CDTF">2009-04-04T01:50:33Z</dcterms:modified>
</cp:coreProperties>
</file>